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embeddedFontLst>
    <p:embeddedFont>
      <p:font typeface="Unbounded" pitchFamily="34" charset="0"/>
      <p:bold r:id="rId17"/>
    </p:embeddedFont>
    <p:embeddedFont>
      <p:font typeface="Unbounded" pitchFamily="34" charset="-122"/>
      <p:bold r:id="rId18"/>
    </p:embeddedFont>
    <p:embeddedFont>
      <p:font typeface="Unbounded" pitchFamily="34" charset="-120"/>
      <p:bold r:id="rId19"/>
    </p:embeddedFont>
    <p:embeddedFont>
      <p:font typeface="Cabin" pitchFamily="34" charset="0"/>
      <p:bold r:id="rId20"/>
    </p:embeddedFont>
    <p:embeddedFont>
      <p:font typeface="Cabin" pitchFamily="34" charset="-122"/>
      <p:bold r:id="rId21"/>
    </p:embeddedFont>
    <p:embeddedFont>
      <p:font typeface="Cabin" pitchFamily="34" charset="-120"/>
      <p:bold r:id="rId22"/>
    </p:embeddedFont>
    <p:embeddedFont>
      <p:font typeface="Calibri" panose="020F0502020204030204" charset="0"/>
      <p:regular r:id="rId23"/>
      <p:bold r:id="rId24"/>
      <p:italic r:id="rId25"/>
      <p:boldItalic r:id="rId26"/>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font" Target="fonts/font10.fntdata"/><Relationship Id="rId25" Type="http://schemas.openxmlformats.org/officeDocument/2006/relationships/font" Target="fonts/font9.fntdata"/><Relationship Id="rId24" Type="http://schemas.openxmlformats.org/officeDocument/2006/relationships/font" Target="fonts/font8.fntdata"/><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9.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687717"/>
            <a:ext cx="7468553" cy="2112050"/>
          </a:xfrm>
          <a:prstGeom prst="rect">
            <a:avLst/>
          </a:prstGeom>
          <a:noFill/>
        </p:spPr>
        <p:txBody>
          <a:bodyPr wrap="squar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Reinforcement Learning in SmashyRoad</a:t>
            </a:r>
            <a:endParaRPr lang="en-US" sz="4400" dirty="0"/>
          </a:p>
        </p:txBody>
      </p:sp>
      <p:sp>
        <p:nvSpPr>
          <p:cNvPr id="4" name="Text 1"/>
          <p:cNvSpPr/>
          <p:nvPr/>
        </p:nvSpPr>
        <p:spPr>
          <a:xfrm>
            <a:off x="6324124" y="5158740"/>
            <a:ext cx="7468553" cy="383024"/>
          </a:xfrm>
          <a:prstGeom prst="rect">
            <a:avLst/>
          </a:prstGeom>
          <a:noFill/>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 Comprehensive Technical Report by Ahmed</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06623" y="476607"/>
            <a:ext cx="6262926" cy="509826"/>
          </a:xfrm>
          <a:prstGeom prst="rect">
            <a:avLst/>
          </a:prstGeom>
          <a:noFill/>
        </p:spPr>
        <p:txBody>
          <a:bodyPr wrap="none" lIns="0" tIns="0" rIns="0" bIns="0" rtlCol="0" anchor="t"/>
          <a:lstStyle/>
          <a:p>
            <a:pPr marL="0" indent="0" algn="l">
              <a:lnSpc>
                <a:spcPts val="4000"/>
              </a:lnSpc>
              <a:buNone/>
            </a:pPr>
            <a:r>
              <a:rPr lang="en-US" sz="3200" dirty="0">
                <a:solidFill>
                  <a:srgbClr val="FFFFFF"/>
                </a:solidFill>
                <a:latin typeface="Unbounded" pitchFamily="34" charset="0"/>
                <a:ea typeface="Unbounded" pitchFamily="34" charset="-122"/>
                <a:cs typeface="Unbounded" pitchFamily="34" charset="-120"/>
              </a:rPr>
              <a:t>Conclusion &amp; Future Work</a:t>
            </a:r>
            <a:endParaRPr lang="en-US" sz="3200" dirty="0"/>
          </a:p>
        </p:txBody>
      </p:sp>
      <p:sp>
        <p:nvSpPr>
          <p:cNvPr id="3" name="Text 1"/>
          <p:cNvSpPr/>
          <p:nvPr/>
        </p:nvSpPr>
        <p:spPr>
          <a:xfrm>
            <a:off x="606623" y="1333024"/>
            <a:ext cx="13417153" cy="554593"/>
          </a:xfrm>
          <a:prstGeom prst="rect">
            <a:avLst/>
          </a:prstGeom>
          <a:noFill/>
        </p:spPr>
        <p:txBody>
          <a:bodyPr wrap="square" lIns="0" tIns="0" rIns="0" bIns="0" rtlCol="0" anchor="t"/>
          <a:lstStyle/>
          <a:p>
            <a:pPr marL="0" indent="0" algn="l">
              <a:lnSpc>
                <a:spcPts val="2150"/>
              </a:lnSpc>
              <a:buNone/>
            </a:pPr>
            <a:r>
              <a:rPr lang="en-US" sz="1350" dirty="0">
                <a:solidFill>
                  <a:srgbClr val="CAD6DE"/>
                </a:solidFill>
                <a:latin typeface="Cabin" pitchFamily="34" charset="0"/>
                <a:ea typeface="Cabin" pitchFamily="34" charset="-122"/>
                <a:cs typeface="Cabin" pitchFamily="34" charset="-120"/>
              </a:rPr>
              <a:t>Value Iteration proved optimal and confirmed solvability. Q-Learning learned well but not perfectly. Hybrid MCTS effectively combined planning and learning. Policy Gradient failed due to variance and linear limitations.</a:t>
            </a:r>
            <a:endParaRPr lang="en-US" sz="1350" dirty="0"/>
          </a:p>
        </p:txBody>
      </p:sp>
      <p:sp>
        <p:nvSpPr>
          <p:cNvPr id="4" name="Text 2"/>
          <p:cNvSpPr/>
          <p:nvPr/>
        </p:nvSpPr>
        <p:spPr>
          <a:xfrm>
            <a:off x="606623" y="2255758"/>
            <a:ext cx="2039183" cy="254913"/>
          </a:xfrm>
          <a:prstGeom prst="rect">
            <a:avLst/>
          </a:prstGeom>
          <a:noFill/>
        </p:spPr>
        <p:txBody>
          <a:bodyPr wrap="none" lIns="0" tIns="0" rIns="0" bIns="0" rtlCol="0" anchor="t"/>
          <a:lstStyle/>
          <a:p>
            <a:pPr marL="0" indent="0" algn="l">
              <a:lnSpc>
                <a:spcPts val="2000"/>
              </a:lnSpc>
              <a:buNone/>
            </a:pPr>
            <a:r>
              <a:rPr lang="en-US" sz="1600" dirty="0">
                <a:solidFill>
                  <a:srgbClr val="FFFFFF"/>
                </a:solidFill>
                <a:latin typeface="Unbounded" pitchFamily="34" charset="0"/>
                <a:ea typeface="Unbounded" pitchFamily="34" charset="-122"/>
                <a:cs typeface="Unbounded" pitchFamily="34" charset="-120"/>
              </a:rPr>
              <a:t>Future Work</a:t>
            </a:r>
            <a:endParaRPr lang="en-US" sz="1600" dirty="0"/>
          </a:p>
        </p:txBody>
      </p:sp>
      <p:sp>
        <p:nvSpPr>
          <p:cNvPr id="5" name="Text 3"/>
          <p:cNvSpPr/>
          <p:nvPr/>
        </p:nvSpPr>
        <p:spPr>
          <a:xfrm>
            <a:off x="606623" y="2683907"/>
            <a:ext cx="6497122" cy="277297"/>
          </a:xfrm>
          <a:prstGeom prst="rect">
            <a:avLst/>
          </a:prstGeom>
          <a:noFill/>
        </p:spPr>
        <p:txBody>
          <a:bodyPr wrap="none" lIns="0" tIns="0" rIns="0" bIns="0" rtlCol="0" anchor="t"/>
          <a:lstStyle/>
          <a:p>
            <a:pPr marL="342900" indent="-342900" algn="l">
              <a:lnSpc>
                <a:spcPts val="2150"/>
              </a:lnSpc>
              <a:buSzPct val="100000"/>
              <a:buChar char="•"/>
            </a:pPr>
            <a:r>
              <a:rPr lang="en-US" sz="1350" dirty="0">
                <a:solidFill>
                  <a:srgbClr val="CAD6DE"/>
                </a:solidFill>
                <a:latin typeface="Cabin" pitchFamily="34" charset="0"/>
                <a:ea typeface="Cabin" pitchFamily="34" charset="-122"/>
                <a:cs typeface="Cabin" pitchFamily="34" charset="-120"/>
              </a:rPr>
              <a:t>Increase MCTS simulations (50-100)</a:t>
            </a:r>
            <a:endParaRPr lang="en-US" sz="1350" dirty="0"/>
          </a:p>
        </p:txBody>
      </p:sp>
      <p:sp>
        <p:nvSpPr>
          <p:cNvPr id="6" name="Text 4"/>
          <p:cNvSpPr/>
          <p:nvPr/>
        </p:nvSpPr>
        <p:spPr>
          <a:xfrm>
            <a:off x="606623" y="3021806"/>
            <a:ext cx="6497122" cy="277297"/>
          </a:xfrm>
          <a:prstGeom prst="rect">
            <a:avLst/>
          </a:prstGeom>
          <a:noFill/>
        </p:spPr>
        <p:txBody>
          <a:bodyPr wrap="none" lIns="0" tIns="0" rIns="0" bIns="0" rtlCol="0" anchor="t"/>
          <a:lstStyle/>
          <a:p>
            <a:pPr marL="342900" indent="-342900" algn="l">
              <a:lnSpc>
                <a:spcPts val="2150"/>
              </a:lnSpc>
              <a:buSzPct val="100000"/>
              <a:buChar char="•"/>
            </a:pPr>
            <a:r>
              <a:rPr lang="en-US" sz="1350" dirty="0">
                <a:solidFill>
                  <a:srgbClr val="CAD6DE"/>
                </a:solidFill>
                <a:latin typeface="Cabin" pitchFamily="34" charset="0"/>
                <a:ea typeface="Cabin" pitchFamily="34" charset="-122"/>
                <a:cs typeface="Cabin" pitchFamily="34" charset="-120"/>
              </a:rPr>
              <a:t>Add entropy bonus for exploration</a:t>
            </a:r>
            <a:endParaRPr lang="en-US" sz="1350" dirty="0"/>
          </a:p>
        </p:txBody>
      </p:sp>
      <p:sp>
        <p:nvSpPr>
          <p:cNvPr id="7" name="Text 5"/>
          <p:cNvSpPr/>
          <p:nvPr/>
        </p:nvSpPr>
        <p:spPr>
          <a:xfrm>
            <a:off x="606623" y="3359706"/>
            <a:ext cx="6497122" cy="277297"/>
          </a:xfrm>
          <a:prstGeom prst="rect">
            <a:avLst/>
          </a:prstGeom>
          <a:noFill/>
        </p:spPr>
        <p:txBody>
          <a:bodyPr wrap="none" lIns="0" tIns="0" rIns="0" bIns="0" rtlCol="0" anchor="t"/>
          <a:lstStyle/>
          <a:p>
            <a:pPr marL="342900" indent="-342900" algn="l">
              <a:lnSpc>
                <a:spcPts val="2150"/>
              </a:lnSpc>
              <a:buSzPct val="100000"/>
              <a:buChar char="•"/>
            </a:pPr>
            <a:r>
              <a:rPr lang="en-US" sz="1350" dirty="0">
                <a:solidFill>
                  <a:srgbClr val="CAD6DE"/>
                </a:solidFill>
                <a:latin typeface="Cabin" pitchFamily="34" charset="0"/>
                <a:ea typeface="Cabin" pitchFamily="34" charset="-122"/>
                <a:cs typeface="Cabin" pitchFamily="34" charset="-120"/>
              </a:rPr>
              <a:t>Use PPO for stable deep policy learning</a:t>
            </a:r>
            <a:endParaRPr lang="en-US" sz="1350" dirty="0"/>
          </a:p>
        </p:txBody>
      </p:sp>
      <p:sp>
        <p:nvSpPr>
          <p:cNvPr id="8" name="Text 6"/>
          <p:cNvSpPr/>
          <p:nvPr/>
        </p:nvSpPr>
        <p:spPr>
          <a:xfrm>
            <a:off x="606623" y="3697605"/>
            <a:ext cx="6497122" cy="277297"/>
          </a:xfrm>
          <a:prstGeom prst="rect">
            <a:avLst/>
          </a:prstGeom>
          <a:noFill/>
        </p:spPr>
        <p:txBody>
          <a:bodyPr wrap="none" lIns="0" tIns="0" rIns="0" bIns="0" rtlCol="0" anchor="t"/>
          <a:lstStyle/>
          <a:p>
            <a:pPr marL="342900" indent="-342900" algn="l">
              <a:lnSpc>
                <a:spcPts val="2150"/>
              </a:lnSpc>
              <a:buSzPct val="100000"/>
              <a:buChar char="•"/>
            </a:pPr>
            <a:r>
              <a:rPr lang="en-US" sz="1350" dirty="0">
                <a:solidFill>
                  <a:srgbClr val="CAD6DE"/>
                </a:solidFill>
                <a:latin typeface="Cabin" pitchFamily="34" charset="0"/>
                <a:ea typeface="Cabin" pitchFamily="34" charset="-122"/>
                <a:cs typeface="Cabin" pitchFamily="34" charset="-120"/>
              </a:rPr>
              <a:t>Record agent behavior videos</a:t>
            </a:r>
            <a:endParaRPr lang="en-US" sz="1350" dirty="0"/>
          </a:p>
        </p:txBody>
      </p:sp>
      <p:sp>
        <p:nvSpPr>
          <p:cNvPr id="9" name="Text 7"/>
          <p:cNvSpPr/>
          <p:nvPr/>
        </p:nvSpPr>
        <p:spPr>
          <a:xfrm>
            <a:off x="606623" y="4035504"/>
            <a:ext cx="6497122" cy="277297"/>
          </a:xfrm>
          <a:prstGeom prst="rect">
            <a:avLst/>
          </a:prstGeom>
          <a:noFill/>
        </p:spPr>
        <p:txBody>
          <a:bodyPr wrap="none" lIns="0" tIns="0" rIns="0" bIns="0" rtlCol="0" anchor="t"/>
          <a:lstStyle/>
          <a:p>
            <a:pPr marL="342900" indent="-342900" algn="l">
              <a:lnSpc>
                <a:spcPts val="2150"/>
              </a:lnSpc>
              <a:buSzPct val="100000"/>
              <a:buChar char="•"/>
            </a:pPr>
            <a:r>
              <a:rPr lang="en-US" sz="1350" dirty="0">
                <a:solidFill>
                  <a:srgbClr val="CAD6DE"/>
                </a:solidFill>
                <a:latin typeface="Cabin" pitchFamily="34" charset="0"/>
                <a:ea typeface="Cabin" pitchFamily="34" charset="-122"/>
                <a:cs typeface="Cabin" pitchFamily="34" charset="-120"/>
              </a:rPr>
              <a:t>Visualize Q-values as heatmaps</a:t>
            </a:r>
            <a:endParaRPr lang="en-US" sz="1350" dirty="0"/>
          </a:p>
        </p:txBody>
      </p:sp>
      <p:pic>
        <p:nvPicPr>
          <p:cNvPr id="10" name="Image 0" descr="preencoded.png"/>
          <p:cNvPicPr>
            <a:picLocks noChangeAspect="1"/>
          </p:cNvPicPr>
          <p:nvPr/>
        </p:nvPicPr>
        <p:blipFill>
          <a:blip r:embed="rId1"/>
          <a:stretch>
            <a:fillRect/>
          </a:stretch>
        </p:blipFill>
        <p:spPr>
          <a:xfrm>
            <a:off x="7640955" y="2075180"/>
            <a:ext cx="6497320" cy="58254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1275278"/>
            <a:ext cx="11746587" cy="704017"/>
          </a:xfrm>
          <a:prstGeom prst="rect">
            <a:avLst/>
          </a:prstGeom>
          <a:noFill/>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Project Overview: SmashyRoadEnv</a:t>
            </a:r>
            <a:endParaRPr lang="en-US" sz="4400" dirty="0"/>
          </a:p>
        </p:txBody>
      </p:sp>
      <p:sp>
        <p:nvSpPr>
          <p:cNvPr id="3" name="Text 1"/>
          <p:cNvSpPr/>
          <p:nvPr/>
        </p:nvSpPr>
        <p:spPr>
          <a:xfrm>
            <a:off x="837724" y="2458045"/>
            <a:ext cx="12954952" cy="1149072"/>
          </a:xfrm>
          <a:prstGeom prst="rect">
            <a:avLst/>
          </a:prstGeom>
          <a:noFill/>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The SmashyRoadEnv is a 10x10 grid-world where an agent navigates to a goal (9,9) while avoiding a greedy police. Obstacles block movement, and rewards are structured: -1 per step, -100 if caught, +100 if goal reached. This report details the 6-phase evolution of RL agents in this environment.</a:t>
            </a:r>
            <a:endParaRPr lang="en-US" sz="1850" dirty="0"/>
          </a:p>
        </p:txBody>
      </p:sp>
      <p:sp>
        <p:nvSpPr>
          <p:cNvPr id="4" name="Shape 2"/>
          <p:cNvSpPr/>
          <p:nvPr/>
        </p:nvSpPr>
        <p:spPr>
          <a:xfrm>
            <a:off x="837724" y="3876318"/>
            <a:ext cx="12954952" cy="3077885"/>
          </a:xfrm>
          <a:prstGeom prst="roundRect">
            <a:avLst>
              <a:gd name="adj" fmla="val 1167"/>
            </a:avLst>
          </a:prstGeom>
          <a:noFill/>
          <a:ln w="7620">
            <a:solidFill>
              <a:srgbClr val="FFFFFF">
                <a:alpha val="24000"/>
              </a:srgbClr>
            </a:solidFill>
            <a:prstDash val="solid"/>
          </a:ln>
        </p:spPr>
      </p:sp>
      <p:sp>
        <p:nvSpPr>
          <p:cNvPr id="5" name="Shape 3"/>
          <p:cNvSpPr/>
          <p:nvPr/>
        </p:nvSpPr>
        <p:spPr>
          <a:xfrm>
            <a:off x="845344" y="3883938"/>
            <a:ext cx="12939713" cy="685443"/>
          </a:xfrm>
          <a:prstGeom prst="rect">
            <a:avLst/>
          </a:prstGeom>
          <a:solidFill>
            <a:srgbClr val="FFFFFF">
              <a:alpha val="4000"/>
            </a:srgbClr>
          </a:solidFill>
        </p:spPr>
      </p:sp>
      <p:sp>
        <p:nvSpPr>
          <p:cNvPr id="6" name="Text 4"/>
          <p:cNvSpPr/>
          <p:nvPr/>
        </p:nvSpPr>
        <p:spPr>
          <a:xfrm>
            <a:off x="1084659" y="4035147"/>
            <a:ext cx="2105501" cy="351949"/>
          </a:xfrm>
          <a:prstGeom prst="rect">
            <a:avLst/>
          </a:prstGeom>
          <a:noFill/>
        </p:spPr>
        <p:txBody>
          <a:bodyPr wrap="none" lIns="0" tIns="0" rIns="0" bIns="0" rtlCol="0" anchor="t"/>
          <a:lstStyle/>
          <a:p>
            <a:pPr marL="0" indent="0" algn="l">
              <a:lnSpc>
                <a:spcPts val="2750"/>
              </a:lnSpc>
              <a:buNone/>
            </a:pPr>
            <a:r>
              <a:rPr lang="en-US" sz="2200" dirty="0">
                <a:solidFill>
                  <a:srgbClr val="FFFFFF"/>
                </a:solidFill>
                <a:latin typeface="Unbounded" pitchFamily="34" charset="0"/>
                <a:ea typeface="Unbounded" pitchFamily="34" charset="-122"/>
                <a:cs typeface="Unbounded" pitchFamily="34" charset="-120"/>
              </a:rPr>
              <a:t>State Space</a:t>
            </a:r>
            <a:endParaRPr lang="en-US" sz="2200" dirty="0"/>
          </a:p>
        </p:txBody>
      </p:sp>
      <p:sp>
        <p:nvSpPr>
          <p:cNvPr id="7" name="Text 5"/>
          <p:cNvSpPr/>
          <p:nvPr/>
        </p:nvSpPr>
        <p:spPr>
          <a:xfrm>
            <a:off x="3676412" y="4035147"/>
            <a:ext cx="9869329" cy="383024"/>
          </a:xfrm>
          <a:prstGeom prst="rect">
            <a:avLst/>
          </a:prstGeom>
          <a:noFill/>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(ax, ay, px, py) — 10,000 states</a:t>
            </a:r>
            <a:endParaRPr lang="en-US" sz="1850" dirty="0"/>
          </a:p>
        </p:txBody>
      </p:sp>
      <p:sp>
        <p:nvSpPr>
          <p:cNvPr id="8" name="Shape 6"/>
          <p:cNvSpPr/>
          <p:nvPr/>
        </p:nvSpPr>
        <p:spPr>
          <a:xfrm>
            <a:off x="845344" y="4569381"/>
            <a:ext cx="12939713" cy="1006316"/>
          </a:xfrm>
          <a:prstGeom prst="rect">
            <a:avLst/>
          </a:prstGeom>
          <a:solidFill>
            <a:srgbClr val="000000">
              <a:alpha val="4000"/>
            </a:srgbClr>
          </a:solidFill>
        </p:spPr>
      </p:sp>
      <p:sp>
        <p:nvSpPr>
          <p:cNvPr id="9" name="Text 7"/>
          <p:cNvSpPr/>
          <p:nvPr/>
        </p:nvSpPr>
        <p:spPr>
          <a:xfrm>
            <a:off x="1084659" y="4720590"/>
            <a:ext cx="2105501" cy="703898"/>
          </a:xfrm>
          <a:prstGeom prst="rect">
            <a:avLst/>
          </a:prstGeom>
          <a:noFill/>
        </p:spPr>
        <p:txBody>
          <a:bodyPr wrap="square" lIns="0" tIns="0" rIns="0" bIns="0" rtlCol="0" anchor="t"/>
          <a:lstStyle/>
          <a:p>
            <a:pPr marL="0" indent="0" algn="l">
              <a:lnSpc>
                <a:spcPts val="2750"/>
              </a:lnSpc>
              <a:buNone/>
            </a:pPr>
            <a:r>
              <a:rPr lang="en-US" sz="2200" dirty="0">
                <a:solidFill>
                  <a:srgbClr val="FFFFFF"/>
                </a:solidFill>
                <a:latin typeface="Unbounded" pitchFamily="34" charset="0"/>
                <a:ea typeface="Unbounded" pitchFamily="34" charset="-122"/>
                <a:cs typeface="Unbounded" pitchFamily="34" charset="-120"/>
              </a:rPr>
              <a:t>Action Space</a:t>
            </a:r>
            <a:endParaRPr lang="en-US" sz="2200" dirty="0"/>
          </a:p>
        </p:txBody>
      </p:sp>
      <p:sp>
        <p:nvSpPr>
          <p:cNvPr id="10" name="Text 8"/>
          <p:cNvSpPr/>
          <p:nvPr/>
        </p:nvSpPr>
        <p:spPr>
          <a:xfrm>
            <a:off x="3676412" y="4720590"/>
            <a:ext cx="9869329" cy="383024"/>
          </a:xfrm>
          <a:prstGeom prst="rect">
            <a:avLst/>
          </a:prstGeom>
          <a:noFill/>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4 actions: Up, Down, Left, Right</a:t>
            </a:r>
            <a:endParaRPr lang="en-US" sz="1850" dirty="0"/>
          </a:p>
        </p:txBody>
      </p:sp>
      <p:sp>
        <p:nvSpPr>
          <p:cNvPr id="11" name="Shape 9"/>
          <p:cNvSpPr/>
          <p:nvPr/>
        </p:nvSpPr>
        <p:spPr>
          <a:xfrm>
            <a:off x="845344" y="5575697"/>
            <a:ext cx="12939713" cy="685443"/>
          </a:xfrm>
          <a:prstGeom prst="rect">
            <a:avLst/>
          </a:prstGeom>
          <a:solidFill>
            <a:srgbClr val="FFFFFF">
              <a:alpha val="4000"/>
            </a:srgbClr>
          </a:solidFill>
        </p:spPr>
      </p:sp>
      <p:sp>
        <p:nvSpPr>
          <p:cNvPr id="12" name="Text 10"/>
          <p:cNvSpPr/>
          <p:nvPr/>
        </p:nvSpPr>
        <p:spPr>
          <a:xfrm>
            <a:off x="1084659" y="5726906"/>
            <a:ext cx="2105501" cy="351949"/>
          </a:xfrm>
          <a:prstGeom prst="rect">
            <a:avLst/>
          </a:prstGeom>
          <a:noFill/>
        </p:spPr>
        <p:txBody>
          <a:bodyPr wrap="none" lIns="0" tIns="0" rIns="0" bIns="0" rtlCol="0" anchor="t"/>
          <a:lstStyle/>
          <a:p>
            <a:pPr marL="0" indent="0" algn="l">
              <a:lnSpc>
                <a:spcPts val="2750"/>
              </a:lnSpc>
              <a:buNone/>
            </a:pPr>
            <a:r>
              <a:rPr lang="en-US" sz="2200" dirty="0">
                <a:solidFill>
                  <a:srgbClr val="FFFFFF"/>
                </a:solidFill>
                <a:latin typeface="Unbounded" pitchFamily="34" charset="0"/>
                <a:ea typeface="Unbounded" pitchFamily="34" charset="-122"/>
                <a:cs typeface="Unbounded" pitchFamily="34" charset="-120"/>
              </a:rPr>
              <a:t>Goal</a:t>
            </a:r>
            <a:endParaRPr lang="en-US" sz="2200" dirty="0"/>
          </a:p>
        </p:txBody>
      </p:sp>
      <p:sp>
        <p:nvSpPr>
          <p:cNvPr id="13" name="Text 11"/>
          <p:cNvSpPr/>
          <p:nvPr/>
        </p:nvSpPr>
        <p:spPr>
          <a:xfrm>
            <a:off x="3676412" y="5726906"/>
            <a:ext cx="9869329" cy="383024"/>
          </a:xfrm>
          <a:prstGeom prst="rect">
            <a:avLst/>
          </a:prstGeom>
          <a:noFill/>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Reach (9,9) without being caught</a:t>
            </a:r>
            <a:endParaRPr lang="en-US" sz="1850" dirty="0"/>
          </a:p>
        </p:txBody>
      </p:sp>
      <p:sp>
        <p:nvSpPr>
          <p:cNvPr id="14" name="Shape 12"/>
          <p:cNvSpPr/>
          <p:nvPr/>
        </p:nvSpPr>
        <p:spPr>
          <a:xfrm>
            <a:off x="845344" y="6261140"/>
            <a:ext cx="12939713" cy="685443"/>
          </a:xfrm>
          <a:prstGeom prst="rect">
            <a:avLst/>
          </a:prstGeom>
          <a:solidFill>
            <a:srgbClr val="000000">
              <a:alpha val="4000"/>
            </a:srgbClr>
          </a:solidFill>
        </p:spPr>
      </p:sp>
      <p:sp>
        <p:nvSpPr>
          <p:cNvPr id="15" name="Text 13"/>
          <p:cNvSpPr/>
          <p:nvPr/>
        </p:nvSpPr>
        <p:spPr>
          <a:xfrm>
            <a:off x="1084659" y="6412349"/>
            <a:ext cx="2105501" cy="351949"/>
          </a:xfrm>
          <a:prstGeom prst="rect">
            <a:avLst/>
          </a:prstGeom>
          <a:noFill/>
        </p:spPr>
        <p:txBody>
          <a:bodyPr wrap="none" lIns="0" tIns="0" rIns="0" bIns="0" rtlCol="0" anchor="t"/>
          <a:lstStyle/>
          <a:p>
            <a:pPr marL="0" indent="0" algn="l">
              <a:lnSpc>
                <a:spcPts val="2750"/>
              </a:lnSpc>
              <a:buNone/>
            </a:pPr>
            <a:r>
              <a:rPr lang="en-US" sz="2200" dirty="0">
                <a:solidFill>
                  <a:srgbClr val="FFFFFF"/>
                </a:solidFill>
                <a:latin typeface="Unbounded" pitchFamily="34" charset="0"/>
                <a:ea typeface="Unbounded" pitchFamily="34" charset="-122"/>
                <a:cs typeface="Unbounded" pitchFamily="34" charset="-120"/>
              </a:rPr>
              <a:t>Max Steps</a:t>
            </a:r>
            <a:endParaRPr lang="en-US" sz="2200" dirty="0"/>
          </a:p>
        </p:txBody>
      </p:sp>
      <p:sp>
        <p:nvSpPr>
          <p:cNvPr id="16" name="Text 14"/>
          <p:cNvSpPr/>
          <p:nvPr/>
        </p:nvSpPr>
        <p:spPr>
          <a:xfrm>
            <a:off x="3676412" y="6412349"/>
            <a:ext cx="9869329" cy="383024"/>
          </a:xfrm>
          <a:prstGeom prst="rect">
            <a:avLst/>
          </a:prstGeom>
          <a:noFill/>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100</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68668" y="926902"/>
            <a:ext cx="7606665" cy="1292066"/>
          </a:xfrm>
          <a:prstGeom prst="rect">
            <a:avLst/>
          </a:prstGeom>
          <a:noFill/>
        </p:spPr>
        <p:txBody>
          <a:bodyPr wrap="square" lIns="0" tIns="0" rIns="0" bIns="0" rtlCol="0" anchor="t"/>
          <a:lstStyle/>
          <a:p>
            <a:pPr marL="0" indent="0" algn="l">
              <a:lnSpc>
                <a:spcPts val="5050"/>
              </a:lnSpc>
              <a:buNone/>
            </a:pPr>
            <a:r>
              <a:rPr lang="en-US" sz="4050" dirty="0">
                <a:solidFill>
                  <a:srgbClr val="FFFFFF"/>
                </a:solidFill>
                <a:latin typeface="Unbounded" pitchFamily="34" charset="0"/>
                <a:ea typeface="Unbounded" pitchFamily="34" charset="-122"/>
                <a:cs typeface="Unbounded" pitchFamily="34" charset="-120"/>
              </a:rPr>
              <a:t>Phase 1: Q-Learning — Model-Free Foundation</a:t>
            </a:r>
            <a:endParaRPr lang="en-US" sz="4050" dirty="0"/>
          </a:p>
        </p:txBody>
      </p:sp>
      <p:sp>
        <p:nvSpPr>
          <p:cNvPr id="4" name="Text 1"/>
          <p:cNvSpPr/>
          <p:nvPr/>
        </p:nvSpPr>
        <p:spPr>
          <a:xfrm>
            <a:off x="768668" y="2548414"/>
            <a:ext cx="7606665" cy="1405890"/>
          </a:xfrm>
          <a:prstGeom prst="rect">
            <a:avLst/>
          </a:prstGeom>
          <a:noFill/>
        </p:spPr>
        <p:txBody>
          <a:bodyPr wrap="squar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This phase focused on training a tabular Q-Learning agent to find the optimal policy through trial and error. The implementation uses a Q-Table to store expected future rewards, epsilon decay for balancing exploration and exploitation, and TD updates to adjust Q-values.</a:t>
            </a:r>
            <a:endParaRPr lang="en-US" sz="1700" dirty="0"/>
          </a:p>
        </p:txBody>
      </p:sp>
      <p:sp>
        <p:nvSpPr>
          <p:cNvPr id="5" name="Text 2"/>
          <p:cNvSpPr/>
          <p:nvPr/>
        </p:nvSpPr>
        <p:spPr>
          <a:xfrm>
            <a:off x="768668" y="4420910"/>
            <a:ext cx="2584133" cy="322898"/>
          </a:xfrm>
          <a:prstGeom prst="rect">
            <a:avLst/>
          </a:prstGeom>
          <a:noFill/>
        </p:spPr>
        <p:txBody>
          <a:bodyPr wrap="none" lIns="0" tIns="0" rIns="0" bIns="0" rtlCol="0" anchor="t"/>
          <a:lstStyle/>
          <a:p>
            <a:pPr marL="0" indent="0" algn="l">
              <a:lnSpc>
                <a:spcPts val="2500"/>
              </a:lnSpc>
              <a:buNone/>
            </a:pPr>
            <a:r>
              <a:rPr lang="en-US" sz="2000" dirty="0">
                <a:solidFill>
                  <a:srgbClr val="FFFFFF"/>
                </a:solidFill>
                <a:latin typeface="Unbounded" pitchFamily="34" charset="0"/>
                <a:ea typeface="Unbounded" pitchFamily="34" charset="-122"/>
                <a:cs typeface="Unbounded" pitchFamily="34" charset="-120"/>
              </a:rPr>
              <a:t>Key Concepts</a:t>
            </a:r>
            <a:endParaRPr lang="en-US" sz="2000" dirty="0"/>
          </a:p>
        </p:txBody>
      </p:sp>
      <p:sp>
        <p:nvSpPr>
          <p:cNvPr id="6" name="Text 3"/>
          <p:cNvSpPr/>
          <p:nvPr/>
        </p:nvSpPr>
        <p:spPr>
          <a:xfrm>
            <a:off x="768668" y="4963358"/>
            <a:ext cx="3535442" cy="702945"/>
          </a:xfrm>
          <a:prstGeom prst="rect">
            <a:avLst/>
          </a:prstGeom>
          <a:noFill/>
        </p:spPr>
        <p:txBody>
          <a:bodyPr wrap="square" lIns="0" tIns="0" rIns="0" bIns="0" rtlCol="0" anchor="t"/>
          <a:lstStyle/>
          <a:p>
            <a:pPr marL="342900" indent="-342900" algn="l">
              <a:lnSpc>
                <a:spcPts val="2750"/>
              </a:lnSpc>
              <a:buSzPct val="100000"/>
              <a:buChar char="•"/>
            </a:pPr>
            <a:r>
              <a:rPr lang="en-US" sz="1700" dirty="0">
                <a:solidFill>
                  <a:srgbClr val="CAD6DE"/>
                </a:solidFill>
                <a:latin typeface="Cabin" pitchFamily="34" charset="0"/>
                <a:ea typeface="Cabin" pitchFamily="34" charset="-122"/>
                <a:cs typeface="Cabin" pitchFamily="34" charset="-120"/>
              </a:rPr>
              <a:t>Q-Table: Stores (state, action) values</a:t>
            </a:r>
            <a:endParaRPr lang="en-US" sz="1700" dirty="0"/>
          </a:p>
        </p:txBody>
      </p:sp>
      <p:sp>
        <p:nvSpPr>
          <p:cNvPr id="7" name="Text 4"/>
          <p:cNvSpPr/>
          <p:nvPr/>
        </p:nvSpPr>
        <p:spPr>
          <a:xfrm>
            <a:off x="768668" y="5743099"/>
            <a:ext cx="3535442" cy="702945"/>
          </a:xfrm>
          <a:prstGeom prst="rect">
            <a:avLst/>
          </a:prstGeom>
          <a:noFill/>
        </p:spPr>
        <p:txBody>
          <a:bodyPr wrap="square" lIns="0" tIns="0" rIns="0" bIns="0" rtlCol="0" anchor="t"/>
          <a:lstStyle/>
          <a:p>
            <a:pPr marL="342900" indent="-342900" algn="l">
              <a:lnSpc>
                <a:spcPts val="2750"/>
              </a:lnSpc>
              <a:buSzPct val="100000"/>
              <a:buChar char="•"/>
            </a:pPr>
            <a:r>
              <a:rPr lang="en-US" sz="1700" dirty="0">
                <a:solidFill>
                  <a:srgbClr val="CAD6DE"/>
                </a:solidFill>
                <a:latin typeface="Cabin" pitchFamily="34" charset="0"/>
                <a:ea typeface="Cabin" pitchFamily="34" charset="-122"/>
                <a:cs typeface="Cabin" pitchFamily="34" charset="-120"/>
              </a:rPr>
              <a:t>Epsilon Decay: Balances exploration/exploitation</a:t>
            </a:r>
            <a:endParaRPr lang="en-US" sz="1700" dirty="0"/>
          </a:p>
        </p:txBody>
      </p:sp>
      <p:sp>
        <p:nvSpPr>
          <p:cNvPr id="8" name="Text 5"/>
          <p:cNvSpPr/>
          <p:nvPr/>
        </p:nvSpPr>
        <p:spPr>
          <a:xfrm>
            <a:off x="768668" y="6522839"/>
            <a:ext cx="3535442" cy="702945"/>
          </a:xfrm>
          <a:prstGeom prst="rect">
            <a:avLst/>
          </a:prstGeom>
          <a:noFill/>
        </p:spPr>
        <p:txBody>
          <a:bodyPr wrap="square" lIns="0" tIns="0" rIns="0" bIns="0" rtlCol="0" anchor="t"/>
          <a:lstStyle/>
          <a:p>
            <a:pPr marL="342900" indent="-342900" algn="l">
              <a:lnSpc>
                <a:spcPts val="2750"/>
              </a:lnSpc>
              <a:buSzPct val="100000"/>
              <a:buChar char="•"/>
            </a:pPr>
            <a:r>
              <a:rPr lang="en-US" sz="1700" dirty="0">
                <a:solidFill>
                  <a:srgbClr val="CAD6DE"/>
                </a:solidFill>
                <a:latin typeface="Cabin" pitchFamily="34" charset="0"/>
                <a:ea typeface="Cabin" pitchFamily="34" charset="-122"/>
                <a:cs typeface="Cabin" pitchFamily="34" charset="-120"/>
              </a:rPr>
              <a:t>TD Update: Adjusts Q-values based on observed rewards</a:t>
            </a:r>
            <a:endParaRPr lang="en-US" sz="1700" dirty="0"/>
          </a:p>
        </p:txBody>
      </p:sp>
      <p:sp>
        <p:nvSpPr>
          <p:cNvPr id="9" name="Text 6"/>
          <p:cNvSpPr/>
          <p:nvPr/>
        </p:nvSpPr>
        <p:spPr>
          <a:xfrm>
            <a:off x="4847511" y="4420910"/>
            <a:ext cx="2584133" cy="322898"/>
          </a:xfrm>
          <a:prstGeom prst="rect">
            <a:avLst/>
          </a:prstGeom>
          <a:noFill/>
        </p:spPr>
        <p:txBody>
          <a:bodyPr wrap="none" lIns="0" tIns="0" rIns="0" bIns="0" rtlCol="0" anchor="t"/>
          <a:lstStyle/>
          <a:p>
            <a:pPr marL="0" indent="0" algn="l">
              <a:lnSpc>
                <a:spcPts val="2500"/>
              </a:lnSpc>
              <a:buNone/>
            </a:pPr>
            <a:r>
              <a:rPr lang="en-US" sz="2000" dirty="0">
                <a:solidFill>
                  <a:srgbClr val="FFFFFF"/>
                </a:solidFill>
                <a:latin typeface="Unbounded" pitchFamily="34" charset="0"/>
                <a:ea typeface="Unbounded" pitchFamily="34" charset="-122"/>
                <a:cs typeface="Unbounded" pitchFamily="34" charset="-120"/>
              </a:rPr>
              <a:t>Results</a:t>
            </a:r>
            <a:endParaRPr lang="en-US" sz="2000" dirty="0"/>
          </a:p>
        </p:txBody>
      </p:sp>
      <p:sp>
        <p:nvSpPr>
          <p:cNvPr id="10" name="Text 7"/>
          <p:cNvSpPr/>
          <p:nvPr/>
        </p:nvSpPr>
        <p:spPr>
          <a:xfrm>
            <a:off x="4847511" y="4963358"/>
            <a:ext cx="3535442" cy="351472"/>
          </a:xfrm>
          <a:prstGeom prst="rect">
            <a:avLst/>
          </a:prstGeom>
          <a:noFill/>
        </p:spPr>
        <p:txBody>
          <a:bodyPr wrap="none" lIns="0" tIns="0" rIns="0" bIns="0" rtlCol="0" anchor="t"/>
          <a:lstStyle/>
          <a:p>
            <a:pPr marL="342900" indent="-342900" algn="l">
              <a:lnSpc>
                <a:spcPts val="2750"/>
              </a:lnSpc>
              <a:buSzPct val="100000"/>
              <a:buChar char="•"/>
            </a:pPr>
            <a:r>
              <a:rPr lang="en-US" sz="1700" dirty="0">
                <a:solidFill>
                  <a:srgbClr val="CAD6DE"/>
                </a:solidFill>
                <a:latin typeface="Cabin" pitchFamily="34" charset="0"/>
                <a:ea typeface="Cabin" pitchFamily="34" charset="-122"/>
                <a:cs typeface="Cabin" pitchFamily="34" charset="-120"/>
              </a:rPr>
              <a:t>Final Win Rate: 0.62</a:t>
            </a:r>
            <a:endParaRPr lang="en-US" sz="1700" dirty="0"/>
          </a:p>
        </p:txBody>
      </p:sp>
      <p:sp>
        <p:nvSpPr>
          <p:cNvPr id="11" name="Text 8"/>
          <p:cNvSpPr/>
          <p:nvPr/>
        </p:nvSpPr>
        <p:spPr>
          <a:xfrm>
            <a:off x="4847511" y="5391626"/>
            <a:ext cx="3535442" cy="1054418"/>
          </a:xfrm>
          <a:prstGeom prst="rect">
            <a:avLst/>
          </a:prstGeom>
          <a:noFill/>
        </p:spPr>
        <p:txBody>
          <a:bodyPr wrap="square" lIns="0" tIns="0" rIns="0" bIns="0" rtlCol="0" anchor="t"/>
          <a:lstStyle/>
          <a:p>
            <a:pPr marL="342900" indent="-342900" algn="l">
              <a:lnSpc>
                <a:spcPts val="2750"/>
              </a:lnSpc>
              <a:buSzPct val="100000"/>
              <a:buChar char="•"/>
            </a:pPr>
            <a:r>
              <a:rPr lang="en-US" sz="1700" dirty="0">
                <a:solidFill>
                  <a:srgbClr val="CAD6DE"/>
                </a:solidFill>
                <a:latin typeface="Cabin" pitchFamily="34" charset="0"/>
                <a:ea typeface="Cabin" pitchFamily="34" charset="-122"/>
                <a:cs typeface="Cabin" pitchFamily="34" charset="-120"/>
              </a:rPr>
              <a:t>Learning Curve: Slow start, steady improvement after 20,000 episodes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685812"/>
          </a:xfrm>
          <a:prstGeom prst="rect">
            <a:avLst/>
          </a:prstGeom>
        </p:spPr>
      </p:pic>
      <p:sp>
        <p:nvSpPr>
          <p:cNvPr id="3" name="Text 0"/>
          <p:cNvSpPr/>
          <p:nvPr/>
        </p:nvSpPr>
        <p:spPr>
          <a:xfrm>
            <a:off x="751999" y="3514725"/>
            <a:ext cx="13037344" cy="631865"/>
          </a:xfrm>
          <a:prstGeom prst="rect">
            <a:avLst/>
          </a:prstGeom>
          <a:noFill/>
        </p:spPr>
        <p:txBody>
          <a:bodyPr wrap="none" lIns="0" tIns="0" rIns="0" bIns="0" rtlCol="0" anchor="t"/>
          <a:lstStyle/>
          <a:p>
            <a:pPr marL="0" indent="0" algn="l">
              <a:lnSpc>
                <a:spcPts val="4950"/>
              </a:lnSpc>
              <a:buNone/>
            </a:pPr>
            <a:r>
              <a:rPr lang="en-US" sz="3950" dirty="0">
                <a:solidFill>
                  <a:srgbClr val="FFFFFF"/>
                </a:solidFill>
                <a:latin typeface="Unbounded" pitchFamily="34" charset="0"/>
                <a:ea typeface="Unbounded" pitchFamily="34" charset="-122"/>
                <a:cs typeface="Unbounded" pitchFamily="34" charset="-120"/>
              </a:rPr>
              <a:t>Phase 2: Value Iteration — Optimal Planning</a:t>
            </a:r>
            <a:endParaRPr lang="en-US" sz="3950" dirty="0"/>
          </a:p>
        </p:txBody>
      </p:sp>
      <p:sp>
        <p:nvSpPr>
          <p:cNvPr id="4" name="Text 1"/>
          <p:cNvSpPr/>
          <p:nvPr/>
        </p:nvSpPr>
        <p:spPr>
          <a:xfrm>
            <a:off x="751999" y="4468773"/>
            <a:ext cx="13126402" cy="687705"/>
          </a:xfrm>
          <a:prstGeom prst="rect">
            <a:avLst/>
          </a:prstGeom>
          <a:noFill/>
        </p:spPr>
        <p:txBody>
          <a:bodyPr wrap="square" lIns="0" tIns="0" rIns="0" bIns="0" rtlCol="0" anchor="t"/>
          <a:lstStyle/>
          <a:p>
            <a:pPr marL="0" indent="0" algn="l">
              <a:lnSpc>
                <a:spcPts val="2700"/>
              </a:lnSpc>
              <a:buNone/>
            </a:pPr>
            <a:r>
              <a:rPr lang="en-US" sz="1650" dirty="0">
                <a:solidFill>
                  <a:srgbClr val="CAD6DE"/>
                </a:solidFill>
                <a:latin typeface="Cabin" pitchFamily="34" charset="0"/>
                <a:ea typeface="Cabin" pitchFamily="34" charset="-122"/>
                <a:cs typeface="Cabin" pitchFamily="34" charset="-120"/>
              </a:rPr>
              <a:t>The objective of this phase was to compute the optimal policy using dynamic programming. Value Iteration solves the Bellman optimality equation, converging when the value change falls below a threshold. This approach also extracts a greedy policy for each state.</a:t>
            </a:r>
            <a:endParaRPr lang="en-US" sz="1650" dirty="0"/>
          </a:p>
        </p:txBody>
      </p:sp>
      <p:sp>
        <p:nvSpPr>
          <p:cNvPr id="5" name="Text 2"/>
          <p:cNvSpPr/>
          <p:nvPr/>
        </p:nvSpPr>
        <p:spPr>
          <a:xfrm>
            <a:off x="751999" y="5612963"/>
            <a:ext cx="2527816" cy="315873"/>
          </a:xfrm>
          <a:prstGeom prst="rect">
            <a:avLst/>
          </a:prstGeom>
          <a:noFill/>
        </p:spPr>
        <p:txBody>
          <a:bodyPr wrap="none" lIns="0" tIns="0" rIns="0" bIns="0" rtlCol="0" anchor="t"/>
          <a:lstStyle/>
          <a:p>
            <a:pPr marL="0" indent="0" algn="l">
              <a:lnSpc>
                <a:spcPts val="2450"/>
              </a:lnSpc>
              <a:buNone/>
            </a:pPr>
            <a:r>
              <a:rPr lang="en-US" sz="1950" dirty="0">
                <a:solidFill>
                  <a:srgbClr val="FFFFFF"/>
                </a:solidFill>
                <a:latin typeface="Unbounded" pitchFamily="34" charset="0"/>
                <a:ea typeface="Unbounded" pitchFamily="34" charset="-122"/>
                <a:cs typeface="Unbounded" pitchFamily="34" charset="-120"/>
              </a:rPr>
              <a:t>Implementation</a:t>
            </a:r>
            <a:endParaRPr lang="en-US" sz="1950" dirty="0"/>
          </a:p>
        </p:txBody>
      </p:sp>
      <p:sp>
        <p:nvSpPr>
          <p:cNvPr id="6" name="Text 3"/>
          <p:cNvSpPr/>
          <p:nvPr/>
        </p:nvSpPr>
        <p:spPr>
          <a:xfrm>
            <a:off x="751999" y="6143625"/>
            <a:ext cx="6301145" cy="343853"/>
          </a:xfrm>
          <a:prstGeom prst="rect">
            <a:avLst/>
          </a:prstGeom>
          <a:noFill/>
        </p:spPr>
        <p:txBody>
          <a:bodyPr wrap="none" lIns="0" tIns="0" rIns="0" bIns="0" rtlCol="0" anchor="t"/>
          <a:lstStyle/>
          <a:p>
            <a:pPr marL="342900" indent="-342900" algn="l">
              <a:lnSpc>
                <a:spcPts val="2700"/>
              </a:lnSpc>
              <a:buSzPct val="100000"/>
              <a:buChar char="•"/>
            </a:pPr>
            <a:r>
              <a:rPr lang="en-US" sz="1650" dirty="0">
                <a:solidFill>
                  <a:srgbClr val="CAD6DE"/>
                </a:solidFill>
                <a:latin typeface="Cabin" pitchFamily="34" charset="0"/>
                <a:ea typeface="Cabin" pitchFamily="34" charset="-122"/>
                <a:cs typeface="Cabin" pitchFamily="34" charset="-120"/>
              </a:rPr>
              <a:t>Value Iteration: Solves Bellman optimality equation</a:t>
            </a:r>
            <a:endParaRPr lang="en-US" sz="1650" dirty="0"/>
          </a:p>
        </p:txBody>
      </p:sp>
      <p:sp>
        <p:nvSpPr>
          <p:cNvPr id="7" name="Text 4"/>
          <p:cNvSpPr/>
          <p:nvPr/>
        </p:nvSpPr>
        <p:spPr>
          <a:xfrm>
            <a:off x="751999" y="6562606"/>
            <a:ext cx="6301145" cy="343853"/>
          </a:xfrm>
          <a:prstGeom prst="rect">
            <a:avLst/>
          </a:prstGeom>
          <a:noFill/>
        </p:spPr>
        <p:txBody>
          <a:bodyPr wrap="none" lIns="0" tIns="0" rIns="0" bIns="0" rtlCol="0" anchor="t"/>
          <a:lstStyle/>
          <a:p>
            <a:pPr marL="342900" indent="-342900" algn="l">
              <a:lnSpc>
                <a:spcPts val="2700"/>
              </a:lnSpc>
              <a:buSzPct val="100000"/>
              <a:buChar char="•"/>
            </a:pPr>
            <a:r>
              <a:rPr lang="en-US" sz="1650" dirty="0">
                <a:solidFill>
                  <a:srgbClr val="CAD6DE"/>
                </a:solidFill>
                <a:latin typeface="Cabin" pitchFamily="34" charset="0"/>
                <a:ea typeface="Cabin" pitchFamily="34" charset="-122"/>
                <a:cs typeface="Cabin" pitchFamily="34" charset="-120"/>
              </a:rPr>
              <a:t>Convergence: Stops when value change &lt; theta</a:t>
            </a:r>
            <a:endParaRPr lang="en-US" sz="1650" dirty="0"/>
          </a:p>
        </p:txBody>
      </p:sp>
      <p:sp>
        <p:nvSpPr>
          <p:cNvPr id="8" name="Text 5"/>
          <p:cNvSpPr/>
          <p:nvPr/>
        </p:nvSpPr>
        <p:spPr>
          <a:xfrm>
            <a:off x="751999" y="6981587"/>
            <a:ext cx="6301145" cy="343853"/>
          </a:xfrm>
          <a:prstGeom prst="rect">
            <a:avLst/>
          </a:prstGeom>
          <a:noFill/>
        </p:spPr>
        <p:txBody>
          <a:bodyPr wrap="none" lIns="0" tIns="0" rIns="0" bIns="0" rtlCol="0" anchor="t"/>
          <a:lstStyle/>
          <a:p>
            <a:pPr marL="342900" indent="-342900" algn="l">
              <a:lnSpc>
                <a:spcPts val="2700"/>
              </a:lnSpc>
              <a:buSzPct val="100000"/>
              <a:buChar char="•"/>
            </a:pPr>
            <a:r>
              <a:rPr lang="en-US" sz="1650" dirty="0">
                <a:solidFill>
                  <a:srgbClr val="CAD6DE"/>
                </a:solidFill>
                <a:latin typeface="Cabin" pitchFamily="34" charset="0"/>
                <a:ea typeface="Cabin" pitchFamily="34" charset="-122"/>
                <a:cs typeface="Cabin" pitchFamily="34" charset="-120"/>
              </a:rPr>
              <a:t>Policy Extraction: Greedy action at each state</a:t>
            </a:r>
            <a:endParaRPr lang="en-US" sz="1650" dirty="0"/>
          </a:p>
        </p:txBody>
      </p:sp>
      <p:sp>
        <p:nvSpPr>
          <p:cNvPr id="9" name="Text 6"/>
          <p:cNvSpPr/>
          <p:nvPr/>
        </p:nvSpPr>
        <p:spPr>
          <a:xfrm>
            <a:off x="7584877" y="5612963"/>
            <a:ext cx="2527816" cy="315873"/>
          </a:xfrm>
          <a:prstGeom prst="rect">
            <a:avLst/>
          </a:prstGeom>
          <a:noFill/>
        </p:spPr>
        <p:txBody>
          <a:bodyPr wrap="none" lIns="0" tIns="0" rIns="0" bIns="0" rtlCol="0" anchor="t"/>
          <a:lstStyle/>
          <a:p>
            <a:pPr marL="0" indent="0" algn="l">
              <a:lnSpc>
                <a:spcPts val="2450"/>
              </a:lnSpc>
              <a:buNone/>
            </a:pPr>
            <a:r>
              <a:rPr lang="en-US" sz="1950" dirty="0">
                <a:solidFill>
                  <a:srgbClr val="FFFFFF"/>
                </a:solidFill>
                <a:latin typeface="Unbounded" pitchFamily="34" charset="0"/>
                <a:ea typeface="Unbounded" pitchFamily="34" charset="-122"/>
                <a:cs typeface="Unbounded" pitchFamily="34" charset="-120"/>
              </a:rPr>
              <a:t>Results</a:t>
            </a:r>
            <a:endParaRPr lang="en-US" sz="1950" dirty="0"/>
          </a:p>
        </p:txBody>
      </p:sp>
      <p:sp>
        <p:nvSpPr>
          <p:cNvPr id="10" name="Text 7"/>
          <p:cNvSpPr/>
          <p:nvPr/>
        </p:nvSpPr>
        <p:spPr>
          <a:xfrm>
            <a:off x="7584877" y="6143625"/>
            <a:ext cx="6301145" cy="343853"/>
          </a:xfrm>
          <a:prstGeom prst="rect">
            <a:avLst/>
          </a:prstGeom>
          <a:noFill/>
        </p:spPr>
        <p:txBody>
          <a:bodyPr wrap="none" lIns="0" tIns="0" rIns="0" bIns="0" rtlCol="0" anchor="t"/>
          <a:lstStyle/>
          <a:p>
            <a:pPr marL="342900" indent="-342900" algn="l">
              <a:lnSpc>
                <a:spcPts val="2700"/>
              </a:lnSpc>
              <a:buSzPct val="100000"/>
              <a:buChar char="•"/>
            </a:pPr>
            <a:r>
              <a:rPr lang="en-US" sz="1650" dirty="0">
                <a:solidFill>
                  <a:srgbClr val="CAD6DE"/>
                </a:solidFill>
                <a:latin typeface="Cabin" pitchFamily="34" charset="0"/>
                <a:ea typeface="Cabin" pitchFamily="34" charset="-122"/>
                <a:cs typeface="Cabin" pitchFamily="34" charset="-120"/>
              </a:rPr>
              <a:t>Win Rate: 1.00</a:t>
            </a:r>
            <a:endParaRPr lang="en-US" sz="1650" dirty="0"/>
          </a:p>
        </p:txBody>
      </p:sp>
      <p:sp>
        <p:nvSpPr>
          <p:cNvPr id="11" name="Text 8"/>
          <p:cNvSpPr/>
          <p:nvPr/>
        </p:nvSpPr>
        <p:spPr>
          <a:xfrm>
            <a:off x="7584877" y="6562606"/>
            <a:ext cx="6301145" cy="343853"/>
          </a:xfrm>
          <a:prstGeom prst="rect">
            <a:avLst/>
          </a:prstGeom>
          <a:noFill/>
        </p:spPr>
        <p:txBody>
          <a:bodyPr wrap="none" lIns="0" tIns="0" rIns="0" bIns="0" rtlCol="0" anchor="t"/>
          <a:lstStyle/>
          <a:p>
            <a:pPr marL="342900" indent="-342900" algn="l">
              <a:lnSpc>
                <a:spcPts val="2700"/>
              </a:lnSpc>
              <a:buSzPct val="100000"/>
              <a:buChar char="•"/>
            </a:pPr>
            <a:r>
              <a:rPr lang="en-US" sz="1650" dirty="0">
                <a:solidFill>
                  <a:srgbClr val="CAD6DE"/>
                </a:solidFill>
                <a:latin typeface="Cabin" pitchFamily="34" charset="0"/>
                <a:ea typeface="Cabin" pitchFamily="34" charset="-122"/>
                <a:cs typeface="Cabin" pitchFamily="34" charset="-120"/>
              </a:rPr>
              <a:t>Iterations: 176</a:t>
            </a:r>
            <a:endParaRPr lang="en-US" sz="1650" dirty="0"/>
          </a:p>
        </p:txBody>
      </p:sp>
      <p:sp>
        <p:nvSpPr>
          <p:cNvPr id="12" name="Text 9"/>
          <p:cNvSpPr/>
          <p:nvPr/>
        </p:nvSpPr>
        <p:spPr>
          <a:xfrm>
            <a:off x="7584877" y="6981587"/>
            <a:ext cx="6301145" cy="343853"/>
          </a:xfrm>
          <a:prstGeom prst="rect">
            <a:avLst/>
          </a:prstGeom>
          <a:noFill/>
        </p:spPr>
        <p:txBody>
          <a:bodyPr wrap="none" lIns="0" tIns="0" rIns="0" bIns="0" rtlCol="0" anchor="t"/>
          <a:lstStyle/>
          <a:p>
            <a:pPr marL="342900" indent="-342900" algn="l">
              <a:lnSpc>
                <a:spcPts val="2700"/>
              </a:lnSpc>
              <a:buSzPct val="100000"/>
              <a:buChar char="•"/>
            </a:pPr>
            <a:r>
              <a:rPr lang="en-US" sz="1650" dirty="0">
                <a:solidFill>
                  <a:srgbClr val="CAD6DE"/>
                </a:solidFill>
                <a:latin typeface="Cabin" pitchFamily="34" charset="0"/>
                <a:ea typeface="Cabin" pitchFamily="34" charset="-122"/>
                <a:cs typeface="Cabin" pitchFamily="34" charset="-120"/>
              </a:rPr>
              <a:t>Significance: Proves environment is solvable and bug-free</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781062"/>
          </a:xfrm>
          <a:prstGeom prst="rect">
            <a:avLst/>
          </a:prstGeom>
        </p:spPr>
      </p:pic>
      <p:sp>
        <p:nvSpPr>
          <p:cNvPr id="3" name="Text 0"/>
          <p:cNvSpPr/>
          <p:nvPr/>
        </p:nvSpPr>
        <p:spPr>
          <a:xfrm>
            <a:off x="778669" y="3394234"/>
            <a:ext cx="13073063" cy="1308735"/>
          </a:xfrm>
          <a:prstGeom prst="rect">
            <a:avLst/>
          </a:prstGeom>
          <a:noFill/>
        </p:spPr>
        <p:txBody>
          <a:bodyPr wrap="square" lIns="0" tIns="0" rIns="0" bIns="0" rtlCol="0" anchor="t"/>
          <a:lstStyle/>
          <a:p>
            <a:pPr marL="0" indent="0" algn="l">
              <a:lnSpc>
                <a:spcPts val="5150"/>
              </a:lnSpc>
              <a:buNone/>
            </a:pPr>
            <a:r>
              <a:rPr lang="en-US" sz="4100" dirty="0">
                <a:solidFill>
                  <a:srgbClr val="FFFFFF"/>
                </a:solidFill>
                <a:latin typeface="Unbounded" pitchFamily="34" charset="0"/>
                <a:ea typeface="Unbounded" pitchFamily="34" charset="-122"/>
                <a:cs typeface="Unbounded" pitchFamily="34" charset="-120"/>
              </a:rPr>
              <a:t>Phase 3: Policy Gradient — The Variance Challenge</a:t>
            </a:r>
            <a:endParaRPr lang="en-US" sz="4100" dirty="0"/>
          </a:p>
        </p:txBody>
      </p:sp>
      <p:sp>
        <p:nvSpPr>
          <p:cNvPr id="4" name="Text 1"/>
          <p:cNvSpPr/>
          <p:nvPr/>
        </p:nvSpPr>
        <p:spPr>
          <a:xfrm>
            <a:off x="778669" y="5036701"/>
            <a:ext cx="13073063" cy="1067991"/>
          </a:xfrm>
          <a:prstGeom prst="rect">
            <a:avLst/>
          </a:prstGeom>
          <a:noFill/>
        </p:spPr>
        <p:txBody>
          <a:bodyPr wrap="square" lIns="0" tIns="0" rIns="0" bIns="0" rtlCol="0" anchor="t"/>
          <a:lstStyle/>
          <a:p>
            <a:pPr marL="0" indent="0" algn="l">
              <a:lnSpc>
                <a:spcPts val="2800"/>
              </a:lnSpc>
              <a:buNone/>
            </a:pPr>
            <a:r>
              <a:rPr lang="en-US" sz="1750" dirty="0">
                <a:solidFill>
                  <a:srgbClr val="CAD6DE"/>
                </a:solidFill>
                <a:latin typeface="Cabin" pitchFamily="34" charset="0"/>
                <a:ea typeface="Cabin" pitchFamily="34" charset="-122"/>
                <a:cs typeface="Cabin" pitchFamily="34" charset="-120"/>
              </a:rPr>
              <a:t>This phase aimed to learn a policy directly using gradient ascent on expected reward. Initial attempts with a linear policy failed due to high variance from noisy Monte Carlo returns, lack of a baseline (critic) to reduce variance, and sparse rewards. An Actor-Critic approach was also unsuccessful due to linear function approximation limitations.</a:t>
            </a:r>
            <a:endParaRPr lang="en-US" sz="1750" dirty="0"/>
          </a:p>
        </p:txBody>
      </p:sp>
      <p:sp>
        <p:nvSpPr>
          <p:cNvPr id="5" name="Shape 2"/>
          <p:cNvSpPr/>
          <p:nvPr/>
        </p:nvSpPr>
        <p:spPr>
          <a:xfrm>
            <a:off x="778669" y="6354961"/>
            <a:ext cx="4209336" cy="1261348"/>
          </a:xfrm>
          <a:prstGeom prst="roundRect">
            <a:avLst>
              <a:gd name="adj" fmla="val 2646"/>
            </a:avLst>
          </a:prstGeom>
          <a:solidFill>
            <a:srgbClr val="304755"/>
          </a:solidFill>
        </p:spPr>
      </p:sp>
      <p:sp>
        <p:nvSpPr>
          <p:cNvPr id="6" name="Text 3"/>
          <p:cNvSpPr/>
          <p:nvPr/>
        </p:nvSpPr>
        <p:spPr>
          <a:xfrm>
            <a:off x="1001078" y="6577370"/>
            <a:ext cx="2617470" cy="327065"/>
          </a:xfrm>
          <a:prstGeom prst="rect">
            <a:avLst/>
          </a:prstGeom>
          <a:noFill/>
        </p:spPr>
        <p:txBody>
          <a:bodyPr wrap="none" lIns="0" tIns="0" rIns="0" bIns="0" rtlCol="0" anchor="t"/>
          <a:lstStyle/>
          <a:p>
            <a:pPr marL="0" indent="0" algn="l">
              <a:lnSpc>
                <a:spcPts val="2550"/>
              </a:lnSpc>
              <a:buNone/>
            </a:pPr>
            <a:r>
              <a:rPr lang="en-US" sz="2050" dirty="0">
                <a:solidFill>
                  <a:srgbClr val="CAD6DE"/>
                </a:solidFill>
                <a:latin typeface="Unbounded" pitchFamily="34" charset="0"/>
                <a:ea typeface="Unbounded" pitchFamily="34" charset="-122"/>
                <a:cs typeface="Unbounded" pitchFamily="34" charset="-120"/>
              </a:rPr>
              <a:t>High Variance</a:t>
            </a:r>
            <a:endParaRPr lang="en-US" sz="2050" dirty="0"/>
          </a:p>
        </p:txBody>
      </p:sp>
      <p:sp>
        <p:nvSpPr>
          <p:cNvPr id="7" name="Text 4"/>
          <p:cNvSpPr/>
          <p:nvPr/>
        </p:nvSpPr>
        <p:spPr>
          <a:xfrm>
            <a:off x="1001078" y="7037903"/>
            <a:ext cx="3764518" cy="355997"/>
          </a:xfrm>
          <a:prstGeom prst="rect">
            <a:avLst/>
          </a:prstGeom>
          <a:noFill/>
        </p:spPr>
        <p:txBody>
          <a:bodyPr wrap="none" lIns="0" tIns="0" rIns="0" bIns="0" rtlCol="0" anchor="t"/>
          <a:lstStyle/>
          <a:p>
            <a:pPr marL="0" indent="0" algn="l">
              <a:lnSpc>
                <a:spcPts val="2800"/>
              </a:lnSpc>
              <a:buNone/>
            </a:pPr>
            <a:r>
              <a:rPr lang="en-US" sz="1750" dirty="0">
                <a:solidFill>
                  <a:srgbClr val="CAD6DE"/>
                </a:solidFill>
                <a:latin typeface="Cabin" pitchFamily="34" charset="0"/>
                <a:ea typeface="Cabin" pitchFamily="34" charset="-122"/>
                <a:cs typeface="Cabin" pitchFamily="34" charset="-120"/>
              </a:rPr>
              <a:t>Noisy Monte Carlo returns</a:t>
            </a:r>
            <a:endParaRPr lang="en-US" sz="1750" dirty="0"/>
          </a:p>
        </p:txBody>
      </p:sp>
      <p:sp>
        <p:nvSpPr>
          <p:cNvPr id="8" name="Shape 5"/>
          <p:cNvSpPr/>
          <p:nvPr/>
        </p:nvSpPr>
        <p:spPr>
          <a:xfrm>
            <a:off x="5210413" y="6354961"/>
            <a:ext cx="4209455" cy="1261348"/>
          </a:xfrm>
          <a:prstGeom prst="roundRect">
            <a:avLst>
              <a:gd name="adj" fmla="val 2646"/>
            </a:avLst>
          </a:prstGeom>
          <a:solidFill>
            <a:srgbClr val="304755"/>
          </a:solidFill>
        </p:spPr>
      </p:sp>
      <p:sp>
        <p:nvSpPr>
          <p:cNvPr id="9" name="Text 6"/>
          <p:cNvSpPr/>
          <p:nvPr/>
        </p:nvSpPr>
        <p:spPr>
          <a:xfrm>
            <a:off x="5432822" y="6577370"/>
            <a:ext cx="2617470" cy="327065"/>
          </a:xfrm>
          <a:prstGeom prst="rect">
            <a:avLst/>
          </a:prstGeom>
          <a:noFill/>
        </p:spPr>
        <p:txBody>
          <a:bodyPr wrap="none" lIns="0" tIns="0" rIns="0" bIns="0" rtlCol="0" anchor="t"/>
          <a:lstStyle/>
          <a:p>
            <a:pPr marL="0" indent="0" algn="l">
              <a:lnSpc>
                <a:spcPts val="2550"/>
              </a:lnSpc>
              <a:buNone/>
            </a:pPr>
            <a:r>
              <a:rPr lang="en-US" sz="2050" dirty="0">
                <a:solidFill>
                  <a:srgbClr val="CAD6DE"/>
                </a:solidFill>
                <a:latin typeface="Unbounded" pitchFamily="34" charset="0"/>
                <a:ea typeface="Unbounded" pitchFamily="34" charset="-122"/>
                <a:cs typeface="Unbounded" pitchFamily="34" charset="-120"/>
              </a:rPr>
              <a:t>No Baseline</a:t>
            </a:r>
            <a:endParaRPr lang="en-US" sz="2050" dirty="0"/>
          </a:p>
        </p:txBody>
      </p:sp>
      <p:sp>
        <p:nvSpPr>
          <p:cNvPr id="10" name="Text 7"/>
          <p:cNvSpPr/>
          <p:nvPr/>
        </p:nvSpPr>
        <p:spPr>
          <a:xfrm>
            <a:off x="5432822" y="7037903"/>
            <a:ext cx="3764637" cy="355997"/>
          </a:xfrm>
          <a:prstGeom prst="rect">
            <a:avLst/>
          </a:prstGeom>
          <a:noFill/>
        </p:spPr>
        <p:txBody>
          <a:bodyPr wrap="none" lIns="0" tIns="0" rIns="0" bIns="0" rtlCol="0" anchor="t"/>
          <a:lstStyle/>
          <a:p>
            <a:pPr marL="0" indent="0" algn="l">
              <a:lnSpc>
                <a:spcPts val="2800"/>
              </a:lnSpc>
              <a:buNone/>
            </a:pPr>
            <a:r>
              <a:rPr lang="en-US" sz="1750" dirty="0">
                <a:solidFill>
                  <a:srgbClr val="CAD6DE"/>
                </a:solidFill>
                <a:latin typeface="Cabin" pitchFamily="34" charset="0"/>
                <a:ea typeface="Cabin" pitchFamily="34" charset="-122"/>
                <a:cs typeface="Cabin" pitchFamily="34" charset="-120"/>
              </a:rPr>
              <a:t>Lack of a critic to reduce variance</a:t>
            </a:r>
            <a:endParaRPr lang="en-US" sz="1750" dirty="0"/>
          </a:p>
        </p:txBody>
      </p:sp>
      <p:sp>
        <p:nvSpPr>
          <p:cNvPr id="11" name="Shape 8"/>
          <p:cNvSpPr/>
          <p:nvPr/>
        </p:nvSpPr>
        <p:spPr>
          <a:xfrm>
            <a:off x="9642277" y="6354961"/>
            <a:ext cx="4209455" cy="1261348"/>
          </a:xfrm>
          <a:prstGeom prst="roundRect">
            <a:avLst>
              <a:gd name="adj" fmla="val 2646"/>
            </a:avLst>
          </a:prstGeom>
          <a:solidFill>
            <a:srgbClr val="304755"/>
          </a:solidFill>
        </p:spPr>
      </p:sp>
      <p:sp>
        <p:nvSpPr>
          <p:cNvPr id="12" name="Text 9"/>
          <p:cNvSpPr/>
          <p:nvPr/>
        </p:nvSpPr>
        <p:spPr>
          <a:xfrm>
            <a:off x="9864685" y="6577370"/>
            <a:ext cx="2617470" cy="327065"/>
          </a:xfrm>
          <a:prstGeom prst="rect">
            <a:avLst/>
          </a:prstGeom>
          <a:noFill/>
        </p:spPr>
        <p:txBody>
          <a:bodyPr wrap="none" lIns="0" tIns="0" rIns="0" bIns="0" rtlCol="0" anchor="t"/>
          <a:lstStyle/>
          <a:p>
            <a:pPr marL="0" indent="0" algn="l">
              <a:lnSpc>
                <a:spcPts val="2550"/>
              </a:lnSpc>
              <a:buNone/>
            </a:pPr>
            <a:r>
              <a:rPr lang="en-US" sz="2050" dirty="0">
                <a:solidFill>
                  <a:srgbClr val="CAD6DE"/>
                </a:solidFill>
                <a:latin typeface="Unbounded" pitchFamily="34" charset="0"/>
                <a:ea typeface="Unbounded" pitchFamily="34" charset="-122"/>
                <a:cs typeface="Unbounded" pitchFamily="34" charset="-120"/>
              </a:rPr>
              <a:t>Sparse Rewards</a:t>
            </a:r>
            <a:endParaRPr lang="en-US" sz="2050" dirty="0"/>
          </a:p>
        </p:txBody>
      </p:sp>
      <p:sp>
        <p:nvSpPr>
          <p:cNvPr id="13" name="Text 10"/>
          <p:cNvSpPr/>
          <p:nvPr/>
        </p:nvSpPr>
        <p:spPr>
          <a:xfrm>
            <a:off x="9864685" y="7037903"/>
            <a:ext cx="3764637" cy="355997"/>
          </a:xfrm>
          <a:prstGeom prst="rect">
            <a:avLst/>
          </a:prstGeom>
          <a:noFill/>
        </p:spPr>
        <p:txBody>
          <a:bodyPr wrap="none" lIns="0" tIns="0" rIns="0" bIns="0" rtlCol="0" anchor="t"/>
          <a:lstStyle/>
          <a:p>
            <a:pPr marL="0" indent="0" algn="l">
              <a:lnSpc>
                <a:spcPts val="2800"/>
              </a:lnSpc>
              <a:buNone/>
            </a:pPr>
            <a:r>
              <a:rPr lang="en-US" sz="1750" dirty="0">
                <a:solidFill>
                  <a:srgbClr val="CAD6DE"/>
                </a:solidFill>
                <a:latin typeface="Cabin" pitchFamily="34" charset="0"/>
                <a:ea typeface="Cabin" pitchFamily="34" charset="-122"/>
                <a:cs typeface="Cabin" pitchFamily="34" charset="-120"/>
              </a:rPr>
              <a:t>No signal until goal reached</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729389"/>
          </a:xfrm>
          <a:prstGeom prst="rect">
            <a:avLst/>
          </a:prstGeom>
        </p:spPr>
      </p:pic>
      <p:sp>
        <p:nvSpPr>
          <p:cNvPr id="3" name="Text 0"/>
          <p:cNvSpPr/>
          <p:nvPr/>
        </p:nvSpPr>
        <p:spPr>
          <a:xfrm>
            <a:off x="764143" y="3330654"/>
            <a:ext cx="9716453" cy="642104"/>
          </a:xfrm>
          <a:prstGeom prst="rect">
            <a:avLst/>
          </a:prstGeom>
          <a:noFill/>
        </p:spPr>
        <p:txBody>
          <a:bodyPr wrap="none" lIns="0" tIns="0" rIns="0" bIns="0" rtlCol="0" anchor="t"/>
          <a:lstStyle/>
          <a:p>
            <a:pPr marL="0" indent="0" algn="l">
              <a:lnSpc>
                <a:spcPts val="5050"/>
              </a:lnSpc>
              <a:buNone/>
            </a:pPr>
            <a:r>
              <a:rPr lang="en-US" sz="4000" dirty="0">
                <a:solidFill>
                  <a:srgbClr val="FFFFFF"/>
                </a:solidFill>
                <a:latin typeface="Unbounded" pitchFamily="34" charset="0"/>
                <a:ea typeface="Unbounded" pitchFamily="34" charset="-122"/>
                <a:cs typeface="Unbounded" pitchFamily="34" charset="-120"/>
              </a:rPr>
              <a:t>Phase 4: Deep Q-Network (DQN)</a:t>
            </a:r>
            <a:endParaRPr lang="en-US" sz="4000" dirty="0"/>
          </a:p>
        </p:txBody>
      </p:sp>
      <p:sp>
        <p:nvSpPr>
          <p:cNvPr id="4" name="Text 1"/>
          <p:cNvSpPr/>
          <p:nvPr/>
        </p:nvSpPr>
        <p:spPr>
          <a:xfrm>
            <a:off x="764143" y="4300180"/>
            <a:ext cx="13102114" cy="1047988"/>
          </a:xfrm>
          <a:prstGeom prst="rect">
            <a:avLst/>
          </a:prstGeom>
          <a:noFill/>
        </p:spPr>
        <p:txBody>
          <a:bodyPr wrap="squar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DQN was implemented to generalize across states using deep learning. Challenges included slow deepcopy(env) due to PyGame objects, gradient instability without clipping, and simulation mismatch. The solution was to create a LightweightSmashyRoadEnv without PyGame objects.</a:t>
            </a:r>
            <a:endParaRPr lang="en-US" sz="1700" dirty="0"/>
          </a:p>
        </p:txBody>
      </p:sp>
      <p:sp>
        <p:nvSpPr>
          <p:cNvPr id="5" name="Text 2"/>
          <p:cNvSpPr/>
          <p:nvPr/>
        </p:nvSpPr>
        <p:spPr>
          <a:xfrm>
            <a:off x="764143" y="5812036"/>
            <a:ext cx="2568773" cy="321112"/>
          </a:xfrm>
          <a:prstGeom prst="rect">
            <a:avLst/>
          </a:prstGeom>
          <a:noFill/>
        </p:spPr>
        <p:txBody>
          <a:bodyPr wrap="none" lIns="0" tIns="0" rIns="0" bIns="0" rtlCol="0" anchor="t"/>
          <a:lstStyle/>
          <a:p>
            <a:pPr marL="0" indent="0" algn="l">
              <a:lnSpc>
                <a:spcPts val="2500"/>
              </a:lnSpc>
              <a:buNone/>
            </a:pPr>
            <a:r>
              <a:rPr lang="en-US" sz="2000" dirty="0">
                <a:solidFill>
                  <a:srgbClr val="FFFFFF"/>
                </a:solidFill>
                <a:latin typeface="Unbounded" pitchFamily="34" charset="0"/>
                <a:ea typeface="Unbounded" pitchFamily="34" charset="-122"/>
                <a:cs typeface="Unbounded" pitchFamily="34" charset="-120"/>
              </a:rPr>
              <a:t>Challenges</a:t>
            </a:r>
            <a:endParaRPr lang="en-US" sz="2000" dirty="0"/>
          </a:p>
        </p:txBody>
      </p:sp>
      <p:sp>
        <p:nvSpPr>
          <p:cNvPr id="6" name="Text 3"/>
          <p:cNvSpPr/>
          <p:nvPr/>
        </p:nvSpPr>
        <p:spPr>
          <a:xfrm>
            <a:off x="764143" y="6351389"/>
            <a:ext cx="6284714" cy="349329"/>
          </a:xfrm>
          <a:prstGeom prst="rect">
            <a:avLst/>
          </a:prstGeom>
          <a:noFill/>
        </p:spPr>
        <p:txBody>
          <a:bodyPr wrap="none" lIns="0" tIns="0" rIns="0" bIns="0" rtlCol="0" anchor="t"/>
          <a:lstStyle/>
          <a:p>
            <a:pPr marL="342900" indent="-342900" algn="l">
              <a:lnSpc>
                <a:spcPts val="2750"/>
              </a:lnSpc>
              <a:buSzPct val="100000"/>
              <a:buChar char="•"/>
            </a:pPr>
            <a:r>
              <a:rPr lang="en-US" sz="1700" dirty="0">
                <a:solidFill>
                  <a:srgbClr val="CAD6DE"/>
                </a:solidFill>
                <a:latin typeface="Cabin" pitchFamily="34" charset="0"/>
                <a:ea typeface="Cabin" pitchFamily="34" charset="-122"/>
                <a:cs typeface="Cabin" pitchFamily="34" charset="-120"/>
              </a:rPr>
              <a:t>Slow deepcopy(env)</a:t>
            </a:r>
            <a:endParaRPr lang="en-US" sz="1700" dirty="0"/>
          </a:p>
        </p:txBody>
      </p:sp>
      <p:sp>
        <p:nvSpPr>
          <p:cNvPr id="7" name="Text 4"/>
          <p:cNvSpPr/>
          <p:nvPr/>
        </p:nvSpPr>
        <p:spPr>
          <a:xfrm>
            <a:off x="764143" y="6777038"/>
            <a:ext cx="6284714" cy="349329"/>
          </a:xfrm>
          <a:prstGeom prst="rect">
            <a:avLst/>
          </a:prstGeom>
          <a:noFill/>
        </p:spPr>
        <p:txBody>
          <a:bodyPr wrap="none" lIns="0" tIns="0" rIns="0" bIns="0" rtlCol="0" anchor="t"/>
          <a:lstStyle/>
          <a:p>
            <a:pPr marL="342900" indent="-342900" algn="l">
              <a:lnSpc>
                <a:spcPts val="2750"/>
              </a:lnSpc>
              <a:buSzPct val="100000"/>
              <a:buChar char="•"/>
            </a:pPr>
            <a:r>
              <a:rPr lang="en-US" sz="1700" dirty="0">
                <a:solidFill>
                  <a:srgbClr val="CAD6DE"/>
                </a:solidFill>
                <a:latin typeface="Cabin" pitchFamily="34" charset="0"/>
                <a:ea typeface="Cabin" pitchFamily="34" charset="-122"/>
                <a:cs typeface="Cabin" pitchFamily="34" charset="-120"/>
              </a:rPr>
              <a:t>Gradient instability</a:t>
            </a:r>
            <a:endParaRPr lang="en-US" sz="1700" dirty="0"/>
          </a:p>
        </p:txBody>
      </p:sp>
      <p:sp>
        <p:nvSpPr>
          <p:cNvPr id="8" name="Text 5"/>
          <p:cNvSpPr/>
          <p:nvPr/>
        </p:nvSpPr>
        <p:spPr>
          <a:xfrm>
            <a:off x="764143" y="7202686"/>
            <a:ext cx="6284714" cy="349329"/>
          </a:xfrm>
          <a:prstGeom prst="rect">
            <a:avLst/>
          </a:prstGeom>
          <a:noFill/>
        </p:spPr>
        <p:txBody>
          <a:bodyPr wrap="none" lIns="0" tIns="0" rIns="0" bIns="0" rtlCol="0" anchor="t"/>
          <a:lstStyle/>
          <a:p>
            <a:pPr marL="342900" indent="-342900" algn="l">
              <a:lnSpc>
                <a:spcPts val="2750"/>
              </a:lnSpc>
              <a:buSzPct val="100000"/>
              <a:buChar char="•"/>
            </a:pPr>
            <a:r>
              <a:rPr lang="en-US" sz="1700" dirty="0">
                <a:solidFill>
                  <a:srgbClr val="CAD6DE"/>
                </a:solidFill>
                <a:latin typeface="Cabin" pitchFamily="34" charset="0"/>
                <a:ea typeface="Cabin" pitchFamily="34" charset="-122"/>
                <a:cs typeface="Cabin" pitchFamily="34" charset="-120"/>
              </a:rPr>
              <a:t>Simulation mismatch</a:t>
            </a:r>
            <a:endParaRPr lang="en-US" sz="1700" dirty="0"/>
          </a:p>
        </p:txBody>
      </p:sp>
      <p:sp>
        <p:nvSpPr>
          <p:cNvPr id="9" name="Text 6"/>
          <p:cNvSpPr/>
          <p:nvPr/>
        </p:nvSpPr>
        <p:spPr>
          <a:xfrm>
            <a:off x="7589163" y="5812036"/>
            <a:ext cx="2568773" cy="321112"/>
          </a:xfrm>
          <a:prstGeom prst="rect">
            <a:avLst/>
          </a:prstGeom>
          <a:noFill/>
        </p:spPr>
        <p:txBody>
          <a:bodyPr wrap="none" lIns="0" tIns="0" rIns="0" bIns="0" rtlCol="0" anchor="t"/>
          <a:lstStyle/>
          <a:p>
            <a:pPr marL="0" indent="0" algn="l">
              <a:lnSpc>
                <a:spcPts val="2500"/>
              </a:lnSpc>
              <a:buNone/>
            </a:pPr>
            <a:r>
              <a:rPr lang="en-US" sz="2000" dirty="0">
                <a:solidFill>
                  <a:srgbClr val="FFFFFF"/>
                </a:solidFill>
                <a:latin typeface="Unbounded" pitchFamily="34" charset="0"/>
                <a:ea typeface="Unbounded" pitchFamily="34" charset="-122"/>
                <a:cs typeface="Unbounded" pitchFamily="34" charset="-120"/>
              </a:rPr>
              <a:t>Solution</a:t>
            </a:r>
            <a:endParaRPr lang="en-US" sz="2000" dirty="0"/>
          </a:p>
        </p:txBody>
      </p:sp>
      <p:sp>
        <p:nvSpPr>
          <p:cNvPr id="10" name="Text 7"/>
          <p:cNvSpPr/>
          <p:nvPr/>
        </p:nvSpPr>
        <p:spPr>
          <a:xfrm>
            <a:off x="7589163" y="6351389"/>
            <a:ext cx="6284714" cy="349329"/>
          </a:xfrm>
          <a:prstGeom prst="rect">
            <a:avLst/>
          </a:prstGeom>
          <a:noFill/>
        </p:spPr>
        <p:txBody>
          <a:bodyPr wrap="none" lIns="0" tIns="0" rIns="0" bIns="0" rtlCol="0" anchor="t"/>
          <a:lstStyle/>
          <a:p>
            <a:pPr marL="342900" indent="-342900" algn="l">
              <a:lnSpc>
                <a:spcPts val="2750"/>
              </a:lnSpc>
              <a:buSzPct val="100000"/>
              <a:buChar char="•"/>
            </a:pPr>
            <a:r>
              <a:rPr lang="en-US" sz="1700" dirty="0">
                <a:solidFill>
                  <a:srgbClr val="CAD6DE"/>
                </a:solidFill>
                <a:latin typeface="Cabin" pitchFamily="34" charset="0"/>
                <a:ea typeface="Cabin" pitchFamily="34" charset="-122"/>
                <a:cs typeface="Cabin" pitchFamily="34" charset="-120"/>
              </a:rPr>
              <a:t>LightweightSmashyRoadEnv (no PyGame)</a:t>
            </a:r>
            <a:endParaRPr lang="en-US" sz="1700" dirty="0"/>
          </a:p>
        </p:txBody>
      </p:sp>
      <p:sp>
        <p:nvSpPr>
          <p:cNvPr id="11" name="Text 8"/>
          <p:cNvSpPr/>
          <p:nvPr/>
        </p:nvSpPr>
        <p:spPr>
          <a:xfrm>
            <a:off x="7589163" y="6777038"/>
            <a:ext cx="6284714" cy="349329"/>
          </a:xfrm>
          <a:prstGeom prst="rect">
            <a:avLst/>
          </a:prstGeom>
          <a:noFill/>
        </p:spPr>
        <p:txBody>
          <a:bodyPr wrap="none" lIns="0" tIns="0" rIns="0" bIns="0" rtlCol="0" anchor="t"/>
          <a:lstStyle/>
          <a:p>
            <a:pPr marL="342900" indent="-342900" algn="l">
              <a:lnSpc>
                <a:spcPts val="2750"/>
              </a:lnSpc>
              <a:buSzPct val="100000"/>
              <a:buChar char="•"/>
            </a:pPr>
            <a:r>
              <a:rPr lang="en-US" sz="1700" dirty="0">
                <a:solidFill>
                  <a:srgbClr val="CAD6DE"/>
                </a:solidFill>
                <a:latin typeface="Cabin" pitchFamily="34" charset="0"/>
                <a:ea typeface="Cabin" pitchFamily="34" charset="-122"/>
                <a:cs typeface="Cabin" pitchFamily="34" charset="-120"/>
              </a:rPr>
              <a:t>Gradient clipping</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760702"/>
          </a:xfrm>
          <a:prstGeom prst="rect">
            <a:avLst/>
          </a:prstGeom>
        </p:spPr>
      </p:pic>
      <p:sp>
        <p:nvSpPr>
          <p:cNvPr id="3" name="Text 0"/>
          <p:cNvSpPr/>
          <p:nvPr/>
        </p:nvSpPr>
        <p:spPr>
          <a:xfrm>
            <a:off x="772954" y="3368993"/>
            <a:ext cx="13084493" cy="1299210"/>
          </a:xfrm>
          <a:prstGeom prst="rect">
            <a:avLst/>
          </a:prstGeom>
          <a:noFill/>
        </p:spPr>
        <p:txBody>
          <a:bodyPr wrap="square" lIns="0" tIns="0" rIns="0" bIns="0" rtlCol="0" anchor="t"/>
          <a:lstStyle/>
          <a:p>
            <a:pPr marL="0" indent="0" algn="l">
              <a:lnSpc>
                <a:spcPts val="5100"/>
              </a:lnSpc>
              <a:buNone/>
            </a:pPr>
            <a:r>
              <a:rPr lang="en-US" sz="4050" dirty="0">
                <a:solidFill>
                  <a:srgbClr val="FFFFFF"/>
                </a:solidFill>
                <a:latin typeface="Unbounded" pitchFamily="34" charset="0"/>
                <a:ea typeface="Unbounded" pitchFamily="34" charset="-122"/>
                <a:cs typeface="Unbounded" pitchFamily="34" charset="-120"/>
              </a:rPr>
              <a:t>Phase 5: Rule-Based Agent &amp; Phase 6: MCTS</a:t>
            </a:r>
            <a:endParaRPr lang="en-US" sz="4050" dirty="0"/>
          </a:p>
        </p:txBody>
      </p:sp>
      <p:sp>
        <p:nvSpPr>
          <p:cNvPr id="4" name="Text 1"/>
          <p:cNvSpPr/>
          <p:nvPr/>
        </p:nvSpPr>
        <p:spPr>
          <a:xfrm>
            <a:off x="772954" y="4999434"/>
            <a:ext cx="13084493" cy="1060133"/>
          </a:xfrm>
          <a:prstGeom prst="rect">
            <a:avLst/>
          </a:prstGeom>
          <a:noFill/>
        </p:spPr>
        <p:txBody>
          <a:bodyPr wrap="squar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A rule-based agent was developed using heuristic rules, but it failed due to reliance on un-updated environment states, lack of fallback learning, and brittleness to edge cases. Monte Carlo Tree Search (MCTS) was then attempted to plan ahead by simulating futures, but also resulted in a 0.00 win rate due to simulation mismatch.</a:t>
            </a:r>
            <a:endParaRPr lang="en-US" sz="1700" dirty="0"/>
          </a:p>
        </p:txBody>
      </p:sp>
      <p:sp>
        <p:nvSpPr>
          <p:cNvPr id="5" name="Shape 2"/>
          <p:cNvSpPr/>
          <p:nvPr/>
        </p:nvSpPr>
        <p:spPr>
          <a:xfrm>
            <a:off x="772954" y="6307931"/>
            <a:ext cx="6431756" cy="1313259"/>
          </a:xfrm>
          <a:prstGeom prst="roundRect">
            <a:avLst>
              <a:gd name="adj" fmla="val 2523"/>
            </a:avLst>
          </a:prstGeom>
          <a:solidFill>
            <a:srgbClr val="112836"/>
          </a:solidFill>
          <a:ln w="30480">
            <a:solidFill>
              <a:srgbClr val="49606E"/>
            </a:solidFill>
            <a:prstDash val="solid"/>
          </a:ln>
        </p:spPr>
      </p:sp>
      <p:sp>
        <p:nvSpPr>
          <p:cNvPr id="6" name="Shape 3"/>
          <p:cNvSpPr/>
          <p:nvPr/>
        </p:nvSpPr>
        <p:spPr>
          <a:xfrm>
            <a:off x="772954" y="6307931"/>
            <a:ext cx="121920" cy="1313259"/>
          </a:xfrm>
          <a:prstGeom prst="roundRect">
            <a:avLst>
              <a:gd name="adj" fmla="val 27173"/>
            </a:avLst>
          </a:prstGeom>
          <a:solidFill>
            <a:srgbClr val="0A988B"/>
          </a:solidFill>
        </p:spPr>
      </p:sp>
      <p:sp>
        <p:nvSpPr>
          <p:cNvPr id="7" name="Text 4"/>
          <p:cNvSpPr/>
          <p:nvPr/>
        </p:nvSpPr>
        <p:spPr>
          <a:xfrm>
            <a:off x="1146215" y="6559272"/>
            <a:ext cx="2738080" cy="324683"/>
          </a:xfrm>
          <a:prstGeom prst="rect">
            <a:avLst/>
          </a:prstGeom>
          <a:noFill/>
        </p:spPr>
        <p:txBody>
          <a:bodyPr wrap="none" lIns="0" tIns="0" rIns="0" bIns="0" rtlCol="0" anchor="t"/>
          <a:lstStyle/>
          <a:p>
            <a:pPr marL="0" indent="0" algn="l">
              <a:lnSpc>
                <a:spcPts val="2550"/>
              </a:lnSpc>
              <a:buNone/>
            </a:pPr>
            <a:r>
              <a:rPr lang="en-US" sz="2000" dirty="0">
                <a:solidFill>
                  <a:srgbClr val="CAD6DE"/>
                </a:solidFill>
                <a:latin typeface="Unbounded" pitchFamily="34" charset="0"/>
                <a:ea typeface="Unbounded" pitchFamily="34" charset="-122"/>
                <a:cs typeface="Unbounded" pitchFamily="34" charset="-120"/>
              </a:rPr>
              <a:t>Rule-Based Agent</a:t>
            </a:r>
            <a:endParaRPr lang="en-US" sz="2000" dirty="0"/>
          </a:p>
        </p:txBody>
      </p:sp>
      <p:sp>
        <p:nvSpPr>
          <p:cNvPr id="8" name="Text 5"/>
          <p:cNvSpPr/>
          <p:nvPr/>
        </p:nvSpPr>
        <p:spPr>
          <a:xfrm>
            <a:off x="1146215" y="7016472"/>
            <a:ext cx="5807154" cy="353378"/>
          </a:xfrm>
          <a:prstGeom prst="rect">
            <a:avLst/>
          </a:prstGeom>
          <a:noFill/>
        </p:spPr>
        <p:txBody>
          <a:bodyPr wrap="non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Failed due to brittle rules and state update issues.</a:t>
            </a:r>
            <a:endParaRPr lang="en-US" sz="1700" dirty="0"/>
          </a:p>
        </p:txBody>
      </p:sp>
      <p:sp>
        <p:nvSpPr>
          <p:cNvPr id="9" name="Shape 6"/>
          <p:cNvSpPr/>
          <p:nvPr/>
        </p:nvSpPr>
        <p:spPr>
          <a:xfrm>
            <a:off x="7425571" y="6307931"/>
            <a:ext cx="6431875" cy="1313259"/>
          </a:xfrm>
          <a:prstGeom prst="roundRect">
            <a:avLst>
              <a:gd name="adj" fmla="val 2523"/>
            </a:avLst>
          </a:prstGeom>
          <a:solidFill>
            <a:srgbClr val="112836"/>
          </a:solidFill>
          <a:ln w="30480">
            <a:solidFill>
              <a:srgbClr val="49606E"/>
            </a:solidFill>
            <a:prstDash val="solid"/>
          </a:ln>
        </p:spPr>
      </p:sp>
      <p:sp>
        <p:nvSpPr>
          <p:cNvPr id="10" name="Shape 7"/>
          <p:cNvSpPr/>
          <p:nvPr/>
        </p:nvSpPr>
        <p:spPr>
          <a:xfrm>
            <a:off x="7425571" y="6307931"/>
            <a:ext cx="121920" cy="1313259"/>
          </a:xfrm>
          <a:prstGeom prst="roundRect">
            <a:avLst>
              <a:gd name="adj" fmla="val 27173"/>
            </a:avLst>
          </a:prstGeom>
          <a:solidFill>
            <a:srgbClr val="0A988B"/>
          </a:solidFill>
        </p:spPr>
      </p:sp>
      <p:sp>
        <p:nvSpPr>
          <p:cNvPr id="11" name="Text 8"/>
          <p:cNvSpPr/>
          <p:nvPr/>
        </p:nvSpPr>
        <p:spPr>
          <a:xfrm>
            <a:off x="7798832" y="6559272"/>
            <a:ext cx="2598301" cy="324683"/>
          </a:xfrm>
          <a:prstGeom prst="rect">
            <a:avLst/>
          </a:prstGeom>
          <a:noFill/>
        </p:spPr>
        <p:txBody>
          <a:bodyPr wrap="none" lIns="0" tIns="0" rIns="0" bIns="0" rtlCol="0" anchor="t"/>
          <a:lstStyle/>
          <a:p>
            <a:pPr marL="0" indent="0" algn="l">
              <a:lnSpc>
                <a:spcPts val="2550"/>
              </a:lnSpc>
              <a:buNone/>
            </a:pPr>
            <a:r>
              <a:rPr lang="en-US" sz="2000" dirty="0">
                <a:solidFill>
                  <a:srgbClr val="CAD6DE"/>
                </a:solidFill>
                <a:latin typeface="Unbounded" pitchFamily="34" charset="0"/>
                <a:ea typeface="Unbounded" pitchFamily="34" charset="-122"/>
                <a:cs typeface="Unbounded" pitchFamily="34" charset="-120"/>
              </a:rPr>
              <a:t>MCTS</a:t>
            </a:r>
            <a:endParaRPr lang="en-US" sz="2000" dirty="0"/>
          </a:p>
        </p:txBody>
      </p:sp>
      <p:sp>
        <p:nvSpPr>
          <p:cNvPr id="12" name="Text 9"/>
          <p:cNvSpPr/>
          <p:nvPr/>
        </p:nvSpPr>
        <p:spPr>
          <a:xfrm>
            <a:off x="7798832" y="7016472"/>
            <a:ext cx="5807273" cy="353378"/>
          </a:xfrm>
          <a:prstGeom prst="rect">
            <a:avLst/>
          </a:prstGeom>
          <a:noFill/>
        </p:spPr>
        <p:txBody>
          <a:bodyPr wrap="non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Failed due to simulation mismatch, despite planning ahead.</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31029"/>
          </a:xfrm>
          <a:prstGeom prst="rect">
            <a:avLst/>
          </a:prstGeom>
        </p:spPr>
      </p:pic>
      <p:sp>
        <p:nvSpPr>
          <p:cNvPr id="3" name="Text 0"/>
          <p:cNvSpPr/>
          <p:nvPr/>
        </p:nvSpPr>
        <p:spPr>
          <a:xfrm>
            <a:off x="782717" y="614958"/>
            <a:ext cx="7578566" cy="1315641"/>
          </a:xfrm>
          <a:prstGeom prst="rect">
            <a:avLst/>
          </a:prstGeom>
          <a:noFill/>
        </p:spPr>
        <p:txBody>
          <a:bodyPr wrap="square" lIns="0" tIns="0" rIns="0" bIns="0" rtlCol="0" anchor="t"/>
          <a:lstStyle/>
          <a:p>
            <a:pPr marL="0" indent="0" algn="l">
              <a:lnSpc>
                <a:spcPts val="5150"/>
              </a:lnSpc>
              <a:buNone/>
            </a:pPr>
            <a:r>
              <a:rPr lang="en-US" sz="4100" dirty="0">
                <a:solidFill>
                  <a:srgbClr val="FFFFFF"/>
                </a:solidFill>
                <a:latin typeface="Unbounded" pitchFamily="34" charset="0"/>
                <a:ea typeface="Unbounded" pitchFamily="34" charset="-122"/>
                <a:cs typeface="Unbounded" pitchFamily="34" charset="-120"/>
              </a:rPr>
              <a:t>Hybrid MCTS — The Breakthrough</a:t>
            </a:r>
            <a:endParaRPr lang="en-US" sz="4100" dirty="0"/>
          </a:p>
        </p:txBody>
      </p:sp>
      <p:sp>
        <p:nvSpPr>
          <p:cNvPr id="4" name="Text 1"/>
          <p:cNvSpPr/>
          <p:nvPr/>
        </p:nvSpPr>
        <p:spPr>
          <a:xfrm>
            <a:off x="782717" y="2265997"/>
            <a:ext cx="7578566" cy="1072991"/>
          </a:xfrm>
          <a:prstGeom prst="rect">
            <a:avLst/>
          </a:prstGeom>
          <a:noFill/>
        </p:spPr>
        <p:txBody>
          <a:bodyPr wrap="square" lIns="0" tIns="0" rIns="0" bIns="0" rtlCol="0" anchor="t"/>
          <a:lstStyle/>
          <a:p>
            <a:pPr marL="0" indent="0" algn="l">
              <a:lnSpc>
                <a:spcPts val="2800"/>
              </a:lnSpc>
              <a:buNone/>
            </a:pPr>
            <a:r>
              <a:rPr lang="en-US" sz="1750" dirty="0">
                <a:solidFill>
                  <a:srgbClr val="CAD6DE"/>
                </a:solidFill>
                <a:latin typeface="Cabin" pitchFamily="34" charset="0"/>
                <a:ea typeface="Cabin" pitchFamily="34" charset="-122"/>
                <a:cs typeface="Cabin" pitchFamily="34" charset="-120"/>
              </a:rPr>
              <a:t>The breakthrough came with Hybrid MCTS, which uses the Value Iteration policy to guide MCTS expansion. This biases the search toward winning paths, reduces randomness in playouts, and leverages optimal knowledge.</a:t>
            </a:r>
            <a:endParaRPr lang="en-US" sz="1750" dirty="0"/>
          </a:p>
        </p:txBody>
      </p:sp>
      <p:pic>
        <p:nvPicPr>
          <p:cNvPr id="5" name="Image 1" descr="preencoded.png"/>
          <p:cNvPicPr>
            <a:picLocks noChangeAspect="1"/>
          </p:cNvPicPr>
          <p:nvPr/>
        </p:nvPicPr>
        <p:blipFill>
          <a:blip r:embed="rId2"/>
          <a:stretch>
            <a:fillRect/>
          </a:stretch>
        </p:blipFill>
        <p:spPr>
          <a:xfrm>
            <a:off x="782717" y="3590568"/>
            <a:ext cx="1118116" cy="1341834"/>
          </a:xfrm>
          <a:prstGeom prst="rect">
            <a:avLst/>
          </a:prstGeom>
        </p:spPr>
      </p:pic>
      <p:sp>
        <p:nvSpPr>
          <p:cNvPr id="6" name="Text 2"/>
          <p:cNvSpPr/>
          <p:nvPr/>
        </p:nvSpPr>
        <p:spPr>
          <a:xfrm>
            <a:off x="2124432" y="3814167"/>
            <a:ext cx="2631043" cy="328851"/>
          </a:xfrm>
          <a:prstGeom prst="rect">
            <a:avLst/>
          </a:prstGeom>
          <a:noFill/>
        </p:spPr>
        <p:txBody>
          <a:bodyPr wrap="none" lIns="0" tIns="0" rIns="0" bIns="0" rtlCol="0" anchor="t"/>
          <a:lstStyle/>
          <a:p>
            <a:pPr marL="0" indent="0" algn="l">
              <a:lnSpc>
                <a:spcPts val="2550"/>
              </a:lnSpc>
              <a:buNone/>
            </a:pPr>
            <a:r>
              <a:rPr lang="en-US" sz="2050" dirty="0">
                <a:solidFill>
                  <a:srgbClr val="CAD6DE"/>
                </a:solidFill>
                <a:latin typeface="Unbounded" pitchFamily="34" charset="0"/>
                <a:ea typeface="Unbounded" pitchFamily="34" charset="-122"/>
                <a:cs typeface="Unbounded" pitchFamily="34" charset="-120"/>
              </a:rPr>
              <a:t>Concept</a:t>
            </a:r>
            <a:endParaRPr lang="en-US" sz="2050" dirty="0"/>
          </a:p>
        </p:txBody>
      </p:sp>
      <p:sp>
        <p:nvSpPr>
          <p:cNvPr id="7" name="Text 3"/>
          <p:cNvSpPr/>
          <p:nvPr/>
        </p:nvSpPr>
        <p:spPr>
          <a:xfrm>
            <a:off x="2124432" y="4277201"/>
            <a:ext cx="6236851" cy="357664"/>
          </a:xfrm>
          <a:prstGeom prst="rect">
            <a:avLst/>
          </a:prstGeom>
          <a:noFill/>
        </p:spPr>
        <p:txBody>
          <a:bodyPr wrap="none" lIns="0" tIns="0" rIns="0" bIns="0" rtlCol="0" anchor="t"/>
          <a:lstStyle/>
          <a:p>
            <a:pPr marL="0" indent="0" algn="l">
              <a:lnSpc>
                <a:spcPts val="2800"/>
              </a:lnSpc>
              <a:buNone/>
            </a:pPr>
            <a:r>
              <a:rPr lang="en-US" sz="1750" dirty="0">
                <a:solidFill>
                  <a:srgbClr val="CAD6DE"/>
                </a:solidFill>
                <a:latin typeface="Cabin" pitchFamily="34" charset="0"/>
                <a:ea typeface="Cabin" pitchFamily="34" charset="-122"/>
                <a:cs typeface="Cabin" pitchFamily="34" charset="-120"/>
              </a:rPr>
              <a:t>Guide MCTS with Value Iteration policy.</a:t>
            </a:r>
            <a:endParaRPr lang="en-US" sz="1750" dirty="0"/>
          </a:p>
        </p:txBody>
      </p:sp>
      <p:pic>
        <p:nvPicPr>
          <p:cNvPr id="8" name="Image 2" descr="preencoded.png"/>
          <p:cNvPicPr>
            <a:picLocks noChangeAspect="1"/>
          </p:cNvPicPr>
          <p:nvPr/>
        </p:nvPicPr>
        <p:blipFill>
          <a:blip r:embed="rId3"/>
          <a:stretch>
            <a:fillRect/>
          </a:stretch>
        </p:blipFill>
        <p:spPr>
          <a:xfrm>
            <a:off x="782717" y="4932402"/>
            <a:ext cx="1118116" cy="1341834"/>
          </a:xfrm>
          <a:prstGeom prst="rect">
            <a:avLst/>
          </a:prstGeom>
        </p:spPr>
      </p:pic>
      <p:sp>
        <p:nvSpPr>
          <p:cNvPr id="9" name="Text 4"/>
          <p:cNvSpPr/>
          <p:nvPr/>
        </p:nvSpPr>
        <p:spPr>
          <a:xfrm>
            <a:off x="2124432" y="5156002"/>
            <a:ext cx="2811899" cy="328851"/>
          </a:xfrm>
          <a:prstGeom prst="rect">
            <a:avLst/>
          </a:prstGeom>
          <a:noFill/>
        </p:spPr>
        <p:txBody>
          <a:bodyPr wrap="none" lIns="0" tIns="0" rIns="0" bIns="0" rtlCol="0" anchor="t"/>
          <a:lstStyle/>
          <a:p>
            <a:pPr marL="0" indent="0" algn="l">
              <a:lnSpc>
                <a:spcPts val="2550"/>
              </a:lnSpc>
              <a:buNone/>
            </a:pPr>
            <a:r>
              <a:rPr lang="en-US" sz="2050" dirty="0">
                <a:solidFill>
                  <a:srgbClr val="CAD6DE"/>
                </a:solidFill>
                <a:latin typeface="Unbounded" pitchFamily="34" charset="0"/>
                <a:ea typeface="Unbounded" pitchFamily="34" charset="-122"/>
                <a:cs typeface="Unbounded" pitchFamily="34" charset="-120"/>
              </a:rPr>
              <a:t>Guided Expansion</a:t>
            </a:r>
            <a:endParaRPr lang="en-US" sz="2050" dirty="0"/>
          </a:p>
        </p:txBody>
      </p:sp>
      <p:sp>
        <p:nvSpPr>
          <p:cNvPr id="10" name="Text 5"/>
          <p:cNvSpPr/>
          <p:nvPr/>
        </p:nvSpPr>
        <p:spPr>
          <a:xfrm>
            <a:off x="2124432" y="5619036"/>
            <a:ext cx="6236851" cy="357664"/>
          </a:xfrm>
          <a:prstGeom prst="rect">
            <a:avLst/>
          </a:prstGeom>
          <a:noFill/>
        </p:spPr>
        <p:txBody>
          <a:bodyPr wrap="none" lIns="0" tIns="0" rIns="0" bIns="0" rtlCol="0" anchor="t"/>
          <a:lstStyle/>
          <a:p>
            <a:pPr marL="0" indent="0" algn="l">
              <a:lnSpc>
                <a:spcPts val="2800"/>
              </a:lnSpc>
              <a:buNone/>
            </a:pPr>
            <a:r>
              <a:rPr lang="en-US" sz="1750" dirty="0">
                <a:solidFill>
                  <a:srgbClr val="CAD6DE"/>
                </a:solidFill>
                <a:latin typeface="Cabin" pitchFamily="34" charset="0"/>
                <a:ea typeface="Cabin" pitchFamily="34" charset="-122"/>
                <a:cs typeface="Cabin" pitchFamily="34" charset="-120"/>
              </a:rPr>
              <a:t>Bias search towards winning paths.</a:t>
            </a:r>
            <a:endParaRPr lang="en-US" sz="1750" dirty="0"/>
          </a:p>
        </p:txBody>
      </p:sp>
      <p:pic>
        <p:nvPicPr>
          <p:cNvPr id="11" name="Image 3" descr="preencoded.png"/>
          <p:cNvPicPr>
            <a:picLocks noChangeAspect="1"/>
          </p:cNvPicPr>
          <p:nvPr/>
        </p:nvPicPr>
        <p:blipFill>
          <a:blip r:embed="rId4"/>
          <a:stretch>
            <a:fillRect/>
          </a:stretch>
        </p:blipFill>
        <p:spPr>
          <a:xfrm>
            <a:off x="782717" y="6274237"/>
            <a:ext cx="1118116" cy="1341834"/>
          </a:xfrm>
          <a:prstGeom prst="rect">
            <a:avLst/>
          </a:prstGeom>
        </p:spPr>
      </p:pic>
      <p:sp>
        <p:nvSpPr>
          <p:cNvPr id="12" name="Text 6"/>
          <p:cNvSpPr/>
          <p:nvPr/>
        </p:nvSpPr>
        <p:spPr>
          <a:xfrm>
            <a:off x="2124432" y="6497836"/>
            <a:ext cx="2631043" cy="328851"/>
          </a:xfrm>
          <a:prstGeom prst="rect">
            <a:avLst/>
          </a:prstGeom>
          <a:noFill/>
        </p:spPr>
        <p:txBody>
          <a:bodyPr wrap="none" lIns="0" tIns="0" rIns="0" bIns="0" rtlCol="0" anchor="t"/>
          <a:lstStyle/>
          <a:p>
            <a:pPr marL="0" indent="0" algn="l">
              <a:lnSpc>
                <a:spcPts val="2550"/>
              </a:lnSpc>
              <a:buNone/>
            </a:pPr>
            <a:r>
              <a:rPr lang="en-US" sz="2050" dirty="0">
                <a:solidFill>
                  <a:srgbClr val="CAD6DE"/>
                </a:solidFill>
                <a:latin typeface="Unbounded" pitchFamily="34" charset="0"/>
                <a:ea typeface="Unbounded" pitchFamily="34" charset="-122"/>
                <a:cs typeface="Unbounded" pitchFamily="34" charset="-120"/>
              </a:rPr>
              <a:t>Result</a:t>
            </a:r>
            <a:endParaRPr lang="en-US" sz="2050" dirty="0"/>
          </a:p>
        </p:txBody>
      </p:sp>
      <p:sp>
        <p:nvSpPr>
          <p:cNvPr id="13" name="Text 7"/>
          <p:cNvSpPr/>
          <p:nvPr/>
        </p:nvSpPr>
        <p:spPr>
          <a:xfrm>
            <a:off x="2124432" y="6960870"/>
            <a:ext cx="6236851" cy="357664"/>
          </a:xfrm>
          <a:prstGeom prst="rect">
            <a:avLst/>
          </a:prstGeom>
          <a:noFill/>
        </p:spPr>
        <p:txBody>
          <a:bodyPr wrap="none" lIns="0" tIns="0" rIns="0" bIns="0" rtlCol="0" anchor="t"/>
          <a:lstStyle/>
          <a:p>
            <a:pPr marL="0" indent="0" algn="l">
              <a:lnSpc>
                <a:spcPts val="2800"/>
              </a:lnSpc>
              <a:buNone/>
            </a:pPr>
            <a:r>
              <a:rPr lang="en-US" sz="1750" dirty="0">
                <a:solidFill>
                  <a:srgbClr val="CAD6DE"/>
                </a:solidFill>
                <a:latin typeface="Cabin" pitchFamily="34" charset="0"/>
                <a:ea typeface="Cabin" pitchFamily="34" charset="-122"/>
                <a:cs typeface="Cabin" pitchFamily="34" charset="-120"/>
              </a:rPr>
              <a:t>Win Rate: 0.65</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1586984"/>
            <a:ext cx="11976378" cy="704017"/>
          </a:xfrm>
          <a:prstGeom prst="rect">
            <a:avLst/>
          </a:prstGeom>
          <a:noFill/>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Final Results &amp; Technical Challenges</a:t>
            </a:r>
            <a:endParaRPr lang="en-US" sz="4400" dirty="0"/>
          </a:p>
        </p:txBody>
      </p:sp>
      <p:sp>
        <p:nvSpPr>
          <p:cNvPr id="3" name="Text 1"/>
          <p:cNvSpPr/>
          <p:nvPr/>
        </p:nvSpPr>
        <p:spPr>
          <a:xfrm>
            <a:off x="837724" y="2769751"/>
            <a:ext cx="12954952" cy="1532096"/>
          </a:xfrm>
          <a:prstGeom prst="rect">
            <a:avLst/>
          </a:prstGeom>
          <a:noFill/>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Hybrid MCTS achieved a 0.65 win rate, winning when it finds the optimal path but failing under tight police pressure. Performance is limited by the number of simulations. Technical challenges included slow deepcopy(env), MCTS never winning, slow Q-Learning, and the rule-based agent getting stuck. Solutions involved creating a lightweight environment, guiding MCTS with VI policy, increasing exploration decay, and switching to a planning-based approach.</a:t>
            </a:r>
            <a:endParaRPr lang="en-US" sz="1850" dirty="0"/>
          </a:p>
        </p:txBody>
      </p:sp>
      <p:sp>
        <p:nvSpPr>
          <p:cNvPr id="4" name="Shape 2"/>
          <p:cNvSpPr/>
          <p:nvPr/>
        </p:nvSpPr>
        <p:spPr>
          <a:xfrm>
            <a:off x="837724" y="4571048"/>
            <a:ext cx="12954952" cy="2071568"/>
          </a:xfrm>
          <a:prstGeom prst="roundRect">
            <a:avLst>
              <a:gd name="adj" fmla="val 1733"/>
            </a:avLst>
          </a:prstGeom>
          <a:noFill/>
          <a:ln w="7620">
            <a:solidFill>
              <a:srgbClr val="FFFFFF">
                <a:alpha val="24000"/>
              </a:srgbClr>
            </a:solidFill>
            <a:prstDash val="solid"/>
          </a:ln>
        </p:spPr>
      </p:sp>
      <p:sp>
        <p:nvSpPr>
          <p:cNvPr id="5" name="Shape 3"/>
          <p:cNvSpPr/>
          <p:nvPr/>
        </p:nvSpPr>
        <p:spPr>
          <a:xfrm>
            <a:off x="845344" y="4578668"/>
            <a:ext cx="12939713" cy="685443"/>
          </a:xfrm>
          <a:prstGeom prst="rect">
            <a:avLst/>
          </a:prstGeom>
          <a:solidFill>
            <a:srgbClr val="FFFFFF">
              <a:alpha val="4000"/>
            </a:srgbClr>
          </a:solidFill>
        </p:spPr>
      </p:sp>
      <p:sp>
        <p:nvSpPr>
          <p:cNvPr id="6" name="Text 4"/>
          <p:cNvSpPr/>
          <p:nvPr/>
        </p:nvSpPr>
        <p:spPr>
          <a:xfrm>
            <a:off x="1084659" y="4729877"/>
            <a:ext cx="5987415" cy="383024"/>
          </a:xfrm>
          <a:prstGeom prst="rect">
            <a:avLst/>
          </a:prstGeom>
          <a:noFill/>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Q-Learning</a:t>
            </a:r>
            <a:endParaRPr lang="en-US" sz="1850" dirty="0"/>
          </a:p>
        </p:txBody>
      </p:sp>
      <p:sp>
        <p:nvSpPr>
          <p:cNvPr id="7" name="Text 5"/>
          <p:cNvSpPr/>
          <p:nvPr/>
        </p:nvSpPr>
        <p:spPr>
          <a:xfrm>
            <a:off x="7558326" y="4729877"/>
            <a:ext cx="5987415" cy="383024"/>
          </a:xfrm>
          <a:prstGeom prst="rect">
            <a:avLst/>
          </a:prstGeom>
          <a:noFill/>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0.62</a:t>
            </a:r>
            <a:endParaRPr lang="en-US" sz="1850" dirty="0"/>
          </a:p>
        </p:txBody>
      </p:sp>
      <p:sp>
        <p:nvSpPr>
          <p:cNvPr id="8" name="Shape 6"/>
          <p:cNvSpPr/>
          <p:nvPr/>
        </p:nvSpPr>
        <p:spPr>
          <a:xfrm>
            <a:off x="845344" y="5264110"/>
            <a:ext cx="12939713" cy="685443"/>
          </a:xfrm>
          <a:prstGeom prst="rect">
            <a:avLst/>
          </a:prstGeom>
          <a:solidFill>
            <a:srgbClr val="000000">
              <a:alpha val="4000"/>
            </a:srgbClr>
          </a:solidFill>
        </p:spPr>
      </p:sp>
      <p:sp>
        <p:nvSpPr>
          <p:cNvPr id="9" name="Text 7"/>
          <p:cNvSpPr/>
          <p:nvPr/>
        </p:nvSpPr>
        <p:spPr>
          <a:xfrm>
            <a:off x="1084659" y="5415320"/>
            <a:ext cx="5987415" cy="383024"/>
          </a:xfrm>
          <a:prstGeom prst="rect">
            <a:avLst/>
          </a:prstGeom>
          <a:noFill/>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Value Iteration</a:t>
            </a:r>
            <a:endParaRPr lang="en-US" sz="1850" dirty="0"/>
          </a:p>
        </p:txBody>
      </p:sp>
      <p:sp>
        <p:nvSpPr>
          <p:cNvPr id="10" name="Text 8"/>
          <p:cNvSpPr/>
          <p:nvPr/>
        </p:nvSpPr>
        <p:spPr>
          <a:xfrm>
            <a:off x="7558326" y="5415320"/>
            <a:ext cx="5987415" cy="383024"/>
          </a:xfrm>
          <a:prstGeom prst="rect">
            <a:avLst/>
          </a:prstGeom>
          <a:noFill/>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1.00</a:t>
            </a:r>
            <a:endParaRPr lang="en-US" sz="1850" dirty="0"/>
          </a:p>
        </p:txBody>
      </p:sp>
      <p:sp>
        <p:nvSpPr>
          <p:cNvPr id="11" name="Shape 9"/>
          <p:cNvSpPr/>
          <p:nvPr/>
        </p:nvSpPr>
        <p:spPr>
          <a:xfrm>
            <a:off x="845344" y="5949553"/>
            <a:ext cx="12939713" cy="685443"/>
          </a:xfrm>
          <a:prstGeom prst="rect">
            <a:avLst/>
          </a:prstGeom>
          <a:solidFill>
            <a:srgbClr val="FFFFFF">
              <a:alpha val="4000"/>
            </a:srgbClr>
          </a:solidFill>
        </p:spPr>
      </p:sp>
      <p:sp>
        <p:nvSpPr>
          <p:cNvPr id="12" name="Text 10"/>
          <p:cNvSpPr/>
          <p:nvPr/>
        </p:nvSpPr>
        <p:spPr>
          <a:xfrm>
            <a:off x="1084659" y="6100763"/>
            <a:ext cx="5987415" cy="383024"/>
          </a:xfrm>
          <a:prstGeom prst="rect">
            <a:avLst/>
          </a:prstGeom>
          <a:noFill/>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Hybrid MCTS</a:t>
            </a:r>
            <a:endParaRPr lang="en-US" sz="1850" dirty="0"/>
          </a:p>
        </p:txBody>
      </p:sp>
      <p:sp>
        <p:nvSpPr>
          <p:cNvPr id="13" name="Text 11"/>
          <p:cNvSpPr/>
          <p:nvPr/>
        </p:nvSpPr>
        <p:spPr>
          <a:xfrm>
            <a:off x="7558326" y="6100763"/>
            <a:ext cx="5987415" cy="383024"/>
          </a:xfrm>
          <a:prstGeom prst="rect">
            <a:avLst/>
          </a:prstGeom>
          <a:noFill/>
        </p:spPr>
        <p:txBody>
          <a:bodyPr wrap="non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0.65</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4415</Words>
  <Application>WPS Presentation</Application>
  <PresentationFormat>On-screen Show (16:9)</PresentationFormat>
  <Paragraphs>156</Paragraphs>
  <Slides>10</Slides>
  <Notes>10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10</vt:i4>
      </vt:variant>
    </vt:vector>
  </HeadingPairs>
  <TitlesOfParts>
    <vt:vector size="23" baseType="lpstr">
      <vt:lpstr>Arial</vt:lpstr>
      <vt:lpstr>SimSun</vt:lpstr>
      <vt:lpstr>Wingdings</vt:lpstr>
      <vt:lpstr>Unbounded</vt:lpstr>
      <vt:lpstr>Unbounded</vt:lpstr>
      <vt:lpstr>Unbounded</vt:lpstr>
      <vt:lpstr>Cabin</vt:lpstr>
      <vt:lpstr>Cabin</vt:lpstr>
      <vt:lpstr>Cabin</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Ahmed Ayman</cp:lastModifiedBy>
  <cp:revision>2</cp:revision>
  <dcterms:created xsi:type="dcterms:W3CDTF">2025-08-31T22:33:00Z</dcterms:created>
  <dcterms:modified xsi:type="dcterms:W3CDTF">2025-08-31T22:34:26Z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321DC60BE3B74A72ACBCAA8B9194EF88_12</vt:lpwstr>
  </property>
  <property fmtid="{D5CDD505-2E9C-101B-9397-08002B2CF9AE}" pid="3" name="KSOProductBuildVer">
    <vt:lpwstr>1033-12.2.0.22549</vt:lpwstr>
  </property>
</Properties>
</file>